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440" r:id="rId2"/>
    <p:sldId id="378" r:id="rId3"/>
    <p:sldId id="268" r:id="rId4"/>
    <p:sldId id="441" r:id="rId5"/>
    <p:sldId id="377" r:id="rId6"/>
    <p:sldId id="367" r:id="rId7"/>
    <p:sldId id="379" r:id="rId8"/>
    <p:sldId id="380" r:id="rId9"/>
    <p:sldId id="442" r:id="rId10"/>
    <p:sldId id="368" r:id="rId11"/>
    <p:sldId id="443" r:id="rId12"/>
    <p:sldId id="444" r:id="rId13"/>
    <p:sldId id="446" r:id="rId14"/>
    <p:sldId id="384" r:id="rId15"/>
    <p:sldId id="370" r:id="rId16"/>
    <p:sldId id="267" r:id="rId17"/>
    <p:sldId id="447" r:id="rId18"/>
    <p:sldId id="385" r:id="rId19"/>
    <p:sldId id="386" r:id="rId20"/>
    <p:sldId id="374" r:id="rId21"/>
    <p:sldId id="375" r:id="rId22"/>
    <p:sldId id="387" r:id="rId23"/>
    <p:sldId id="449" r:id="rId24"/>
    <p:sldId id="388" r:id="rId25"/>
    <p:sldId id="403" r:id="rId26"/>
    <p:sldId id="402" r:id="rId27"/>
    <p:sldId id="372" r:id="rId28"/>
    <p:sldId id="382" r:id="rId29"/>
    <p:sldId id="389" r:id="rId30"/>
    <p:sldId id="392" r:id="rId31"/>
    <p:sldId id="391" r:id="rId32"/>
    <p:sldId id="451" r:id="rId33"/>
    <p:sldId id="383" r:id="rId34"/>
    <p:sldId id="438" r:id="rId35"/>
    <p:sldId id="437" r:id="rId36"/>
    <p:sldId id="328" r:id="rId37"/>
    <p:sldId id="439" r:id="rId38"/>
  </p:sldIdLst>
  <p:sldSz cx="9144000" cy="6858000" type="screen4x3"/>
  <p:notesSz cx="6858000" cy="9144000"/>
  <p:defaultTextStyle>
    <a:defPPr>
      <a:defRPr lang="en-US"/>
    </a:defPPr>
    <a:lvl1pPr algn="l" rtl="0" fontAlgn="base">
      <a:spcBef>
        <a:spcPct val="0"/>
      </a:spcBef>
      <a:spcAft>
        <a:spcPct val="0"/>
      </a:spcAft>
      <a:defRPr sz="3200" b="1" kern="1200">
        <a:solidFill>
          <a:srgbClr val="FF0000"/>
        </a:solidFill>
        <a:latin typeface="Arial" charset="0"/>
        <a:ea typeface="+mn-ea"/>
        <a:cs typeface="+mn-cs"/>
      </a:defRPr>
    </a:lvl1pPr>
    <a:lvl2pPr marL="457200" algn="l" rtl="0" fontAlgn="base">
      <a:spcBef>
        <a:spcPct val="0"/>
      </a:spcBef>
      <a:spcAft>
        <a:spcPct val="0"/>
      </a:spcAft>
      <a:defRPr sz="3200" b="1" kern="1200">
        <a:solidFill>
          <a:srgbClr val="FF0000"/>
        </a:solidFill>
        <a:latin typeface="Arial" charset="0"/>
        <a:ea typeface="+mn-ea"/>
        <a:cs typeface="+mn-cs"/>
      </a:defRPr>
    </a:lvl2pPr>
    <a:lvl3pPr marL="914400" algn="l" rtl="0" fontAlgn="base">
      <a:spcBef>
        <a:spcPct val="0"/>
      </a:spcBef>
      <a:spcAft>
        <a:spcPct val="0"/>
      </a:spcAft>
      <a:defRPr sz="3200" b="1" kern="1200">
        <a:solidFill>
          <a:srgbClr val="FF0000"/>
        </a:solidFill>
        <a:latin typeface="Arial" charset="0"/>
        <a:ea typeface="+mn-ea"/>
        <a:cs typeface="+mn-cs"/>
      </a:defRPr>
    </a:lvl3pPr>
    <a:lvl4pPr marL="1371600" algn="l" rtl="0" fontAlgn="base">
      <a:spcBef>
        <a:spcPct val="0"/>
      </a:spcBef>
      <a:spcAft>
        <a:spcPct val="0"/>
      </a:spcAft>
      <a:defRPr sz="3200" b="1" kern="1200">
        <a:solidFill>
          <a:srgbClr val="FF0000"/>
        </a:solidFill>
        <a:latin typeface="Arial" charset="0"/>
        <a:ea typeface="+mn-ea"/>
        <a:cs typeface="+mn-cs"/>
      </a:defRPr>
    </a:lvl4pPr>
    <a:lvl5pPr marL="1828800" algn="l" rtl="0" fontAlgn="base">
      <a:spcBef>
        <a:spcPct val="0"/>
      </a:spcBef>
      <a:spcAft>
        <a:spcPct val="0"/>
      </a:spcAft>
      <a:defRPr sz="3200" b="1" kern="1200">
        <a:solidFill>
          <a:srgbClr val="FF0000"/>
        </a:solidFill>
        <a:latin typeface="Arial" charset="0"/>
        <a:ea typeface="+mn-ea"/>
        <a:cs typeface="+mn-cs"/>
      </a:defRPr>
    </a:lvl5pPr>
    <a:lvl6pPr marL="2286000" algn="l" defTabSz="914400" rtl="0" eaLnBrk="1" latinLnBrk="0" hangingPunct="1">
      <a:defRPr sz="3200" b="1" kern="1200">
        <a:solidFill>
          <a:srgbClr val="FF0000"/>
        </a:solidFill>
        <a:latin typeface="Arial" charset="0"/>
        <a:ea typeface="+mn-ea"/>
        <a:cs typeface="+mn-cs"/>
      </a:defRPr>
    </a:lvl6pPr>
    <a:lvl7pPr marL="2743200" algn="l" defTabSz="914400" rtl="0" eaLnBrk="1" latinLnBrk="0" hangingPunct="1">
      <a:defRPr sz="3200" b="1" kern="1200">
        <a:solidFill>
          <a:srgbClr val="FF0000"/>
        </a:solidFill>
        <a:latin typeface="Arial" charset="0"/>
        <a:ea typeface="+mn-ea"/>
        <a:cs typeface="+mn-cs"/>
      </a:defRPr>
    </a:lvl7pPr>
    <a:lvl8pPr marL="3200400" algn="l" defTabSz="914400" rtl="0" eaLnBrk="1" latinLnBrk="0" hangingPunct="1">
      <a:defRPr sz="3200" b="1" kern="1200">
        <a:solidFill>
          <a:srgbClr val="FF0000"/>
        </a:solidFill>
        <a:latin typeface="Arial" charset="0"/>
        <a:ea typeface="+mn-ea"/>
        <a:cs typeface="+mn-cs"/>
      </a:defRPr>
    </a:lvl8pPr>
    <a:lvl9pPr marL="3657600" algn="l" defTabSz="914400" rtl="0" eaLnBrk="1" latinLnBrk="0" hangingPunct="1">
      <a:defRPr sz="3200" b="1" kern="1200">
        <a:solidFill>
          <a:srgbClr val="FF0000"/>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244" autoAdjust="0"/>
    <p:restoredTop sz="78036" autoAdjust="0"/>
  </p:normalViewPr>
  <p:slideViewPr>
    <p:cSldViewPr showGuides="1">
      <p:cViewPr>
        <p:scale>
          <a:sx n="60" d="100"/>
          <a:sy n="60" d="100"/>
        </p:scale>
        <p:origin x="149" y="69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475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9626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DED7E984-344E-4438-B596-1D8A33FB635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r>
              <a:rPr lang="en-US" dirty="0" smtClean="0"/>
              <a:t>The name </a:t>
            </a:r>
            <a:r>
              <a:rPr lang="en-US" dirty="0" smtClean="0"/>
              <a:t>may be </a:t>
            </a:r>
            <a:r>
              <a:rPr lang="en-US" dirty="0" smtClean="0"/>
              <a:t>a little off-putting, but Death Valley is a park geologists are particularly fond of because it is perhaps the most geologically diverse in America. </a:t>
            </a:r>
          </a:p>
        </p:txBody>
      </p:sp>
      <p:sp>
        <p:nvSpPr>
          <p:cNvPr id="97284" name="Slide Number Placeholder 3"/>
          <p:cNvSpPr>
            <a:spLocks noGrp="1"/>
          </p:cNvSpPr>
          <p:nvPr>
            <p:ph type="sldNum" sz="quarter" idx="5"/>
          </p:nvPr>
        </p:nvSpPr>
        <p:spPr>
          <a:noFill/>
        </p:spPr>
        <p:txBody>
          <a:bodyPr/>
          <a:lstStyle/>
          <a:p>
            <a:fld id="{1B465AB6-E813-4405-B0E7-5D3397C262E6}"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B0CF9920-97DF-43AE-B46B-61E5EA270144}" type="slidenum">
              <a:rPr lang="en-US" smtClean="0"/>
              <a:pPr/>
              <a:t>10</a:t>
            </a:fld>
            <a:endParaRPr lang="en-US" smtClean="0"/>
          </a:p>
        </p:txBody>
      </p:sp>
      <p:sp>
        <p:nvSpPr>
          <p:cNvPr id="106499" name="Rectangle 2"/>
          <p:cNvSpPr>
            <a:spLocks noRo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r>
              <a:rPr lang="en-US" dirty="0" smtClean="0"/>
              <a:t>Metamorphism of the Kingston Peak produces one of my favorite rocks – stretched pebble conglomerate. I love how the flattened cobbles and pebbles give you a sense of the enormous compressive forces </a:t>
            </a:r>
            <a:r>
              <a:rPr lang="en-US" dirty="0" smtClean="0"/>
              <a:t>that created </a:t>
            </a:r>
            <a:r>
              <a:rPr lang="en-US" dirty="0" smtClean="0"/>
              <a:t>this rock.</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r>
              <a:rPr lang="en-US" smtClean="0"/>
              <a:t>Non-metamorphosed portions of the Kingston Peak Formation show rapid changes in sediment grain size and …</a:t>
            </a:r>
          </a:p>
        </p:txBody>
      </p:sp>
      <p:sp>
        <p:nvSpPr>
          <p:cNvPr id="107524" name="Slide Number Placeholder 3"/>
          <p:cNvSpPr>
            <a:spLocks noGrp="1"/>
          </p:cNvSpPr>
          <p:nvPr>
            <p:ph type="sldNum" sz="quarter" idx="5"/>
          </p:nvPr>
        </p:nvSpPr>
        <p:spPr>
          <a:noFill/>
        </p:spPr>
        <p:txBody>
          <a:bodyPr/>
          <a:lstStyle/>
          <a:p>
            <a:fld id="{A5036E29-1102-4D82-A60C-ECCD9A6FAF17}"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r>
              <a:rPr lang="en-US" smtClean="0"/>
              <a:t>… great variety in the rock types comprising the particles. These characteristics imply diverse depositional mechanisms including calm water sedimentation, mud flows and, most importantly, glacial till. The Kingston Peak formation holds some of the world’s best evidence for an intense Late Proterozoic ice age.</a:t>
            </a:r>
          </a:p>
        </p:txBody>
      </p:sp>
      <p:sp>
        <p:nvSpPr>
          <p:cNvPr id="108548" name="Slide Number Placeholder 3"/>
          <p:cNvSpPr>
            <a:spLocks noGrp="1"/>
          </p:cNvSpPr>
          <p:nvPr>
            <p:ph type="sldNum" sz="quarter" idx="5"/>
          </p:nvPr>
        </p:nvSpPr>
        <p:spPr>
          <a:noFill/>
        </p:spPr>
        <p:txBody>
          <a:bodyPr/>
          <a:lstStyle/>
          <a:p>
            <a:fld id="{A4D2F496-34D5-4A35-BFD4-88A17413B6A9}"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r>
              <a:rPr lang="en-US" smtClean="0"/>
              <a:t>Deposited unconformably atop the Pahrump Group is the Noonday Dolomite.</a:t>
            </a:r>
          </a:p>
        </p:txBody>
      </p:sp>
      <p:sp>
        <p:nvSpPr>
          <p:cNvPr id="109572" name="Slide Number Placeholder 3"/>
          <p:cNvSpPr>
            <a:spLocks noGrp="1"/>
          </p:cNvSpPr>
          <p:nvPr>
            <p:ph type="sldNum" sz="quarter" idx="5"/>
          </p:nvPr>
        </p:nvSpPr>
        <p:spPr>
          <a:noFill/>
        </p:spPr>
        <p:txBody>
          <a:bodyPr/>
          <a:lstStyle/>
          <a:p>
            <a:fld id="{2825E884-17DB-4254-9CC9-462F3C014551}"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3F05B9DB-5B95-468E-A3D1-CF4D08145140}" type="slidenum">
              <a:rPr lang="en-US" smtClean="0"/>
              <a:pPr/>
              <a:t>14</a:t>
            </a:fld>
            <a:endParaRPr lang="en-US" smtClean="0"/>
          </a:p>
        </p:txBody>
      </p:sp>
      <p:sp>
        <p:nvSpPr>
          <p:cNvPr id="110595" name="Rectangle 2"/>
          <p:cNvSpPr>
            <a:spLocks noRo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r>
              <a:rPr lang="en-US" smtClean="0"/>
              <a:t>Like limestone, dolomite is a carbonate. The difference is that dolomite contains Mg whereas limestone contains Ca. The Noonday dolomite was deposited by algae on a stable continental platform.</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B2BCF95F-8AF3-4B5B-9933-3553B10F25E3}" type="slidenum">
              <a:rPr lang="en-US" smtClean="0"/>
              <a:pPr/>
              <a:t>15</a:t>
            </a:fld>
            <a:endParaRPr lang="en-US" smtClean="0"/>
          </a:p>
        </p:txBody>
      </p:sp>
      <p:sp>
        <p:nvSpPr>
          <p:cNvPr id="111619" name="Rectangle 2"/>
          <p:cNvSpPr>
            <a:spLocks noRo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r>
              <a:rPr lang="en-US" smtClean="0"/>
              <a:t>The relationship between the Noonday and Pahrump group suggests that the Pahrump group deposited in a failed rift, also known as an allochogen.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80997E8C-B820-42FC-AB56-DCBAD612FF99}" type="slidenum">
              <a:rPr lang="en-US" smtClean="0"/>
              <a:pPr/>
              <a:t>16</a:t>
            </a:fld>
            <a:endParaRPr lang="en-US" smtClean="0"/>
          </a:p>
        </p:txBody>
      </p:sp>
      <p:sp>
        <p:nvSpPr>
          <p:cNvPr id="112643" name="Rectangle 2"/>
          <p:cNvSpPr>
            <a:spLocks noRo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r>
              <a:rPr lang="en-US" smtClean="0"/>
              <a:t>Note the position of the allochogen represented by the Pahrump Group to the Noonday which lies at the base of a thick sequence of Paleozoic sediments.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r>
              <a:rPr lang="en-US" smtClean="0"/>
              <a:t>If the Paleozoic sediments are mostly carbonates, quartzite and shale, what tectonic setting is indicated?</a:t>
            </a:r>
          </a:p>
          <a:p>
            <a:endParaRPr lang="en-US" smtClean="0"/>
          </a:p>
        </p:txBody>
      </p:sp>
      <p:sp>
        <p:nvSpPr>
          <p:cNvPr id="113668" name="Slide Number Placeholder 3"/>
          <p:cNvSpPr>
            <a:spLocks noGrp="1"/>
          </p:cNvSpPr>
          <p:nvPr>
            <p:ph type="sldNum" sz="quarter" idx="5"/>
          </p:nvPr>
        </p:nvSpPr>
        <p:spPr>
          <a:noFill/>
        </p:spPr>
        <p:txBody>
          <a:bodyPr/>
          <a:lstStyle/>
          <a:p>
            <a:fld id="{F71778F3-AB44-41FB-9D55-E19F2490CD2C}"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r>
              <a:rPr lang="en-US" smtClean="0"/>
              <a:t>Remember this diagram from the Wilson Cycle? Yes, it’s our old friend the divergent continental margin. Note the various rift-created basins at the base of the sedimentary sequence that failed to produce oceanic crust. These are allochogens. </a:t>
            </a:r>
          </a:p>
        </p:txBody>
      </p:sp>
      <p:sp>
        <p:nvSpPr>
          <p:cNvPr id="114692" name="Slide Number Placeholder 3"/>
          <p:cNvSpPr>
            <a:spLocks noGrp="1"/>
          </p:cNvSpPr>
          <p:nvPr>
            <p:ph type="sldNum" sz="quarter" idx="5"/>
          </p:nvPr>
        </p:nvSpPr>
        <p:spPr>
          <a:noFill/>
        </p:spPr>
        <p:txBody>
          <a:bodyPr/>
          <a:lstStyle/>
          <a:p>
            <a:fld id="{6C340034-DEC8-4C9C-9DA5-B8CF448C18B8}"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r>
              <a:rPr lang="en-US" smtClean="0"/>
              <a:t>As we transition from the Proterozoic to the Phanerozoic, changes in the ocean’s chemistry and the evolution of shell-making organisms eventually make limestone the dominant carbonate rather than dolomite.</a:t>
            </a:r>
          </a:p>
        </p:txBody>
      </p:sp>
      <p:sp>
        <p:nvSpPr>
          <p:cNvPr id="115716" name="Slide Number Placeholder 3"/>
          <p:cNvSpPr>
            <a:spLocks noGrp="1"/>
          </p:cNvSpPr>
          <p:nvPr>
            <p:ph type="sldNum" sz="quarter" idx="5"/>
          </p:nvPr>
        </p:nvSpPr>
        <p:spPr>
          <a:noFill/>
        </p:spPr>
        <p:txBody>
          <a:bodyPr/>
          <a:lstStyle/>
          <a:p>
            <a:fld id="{02761A18-D968-4DC8-AD14-48E6B1DFF1ED}"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D3B45A54-1329-40D3-A622-6189D16682E2}" type="slidenum">
              <a:rPr lang="en-US" smtClean="0"/>
              <a:pPr/>
              <a:t>2</a:t>
            </a:fld>
            <a:endParaRPr lang="en-US" smtClean="0"/>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sz="1000" smtClean="0"/>
              <a:t>The park’s geologic diversity is related to its location within a part of the Basin and Range province that is fairly close to the San Andres Fault. Death Valley National Park is therefore shaped by both extensional and translational tectonics.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1C62AC81-030B-446A-AFEE-F5CD06C7BD16}" type="slidenum">
              <a:rPr lang="en-US" smtClean="0"/>
              <a:pPr/>
              <a:t>20</a:t>
            </a:fld>
            <a:endParaRPr lang="en-US" smtClean="0"/>
          </a:p>
        </p:txBody>
      </p:sp>
      <p:sp>
        <p:nvSpPr>
          <p:cNvPr id="116739" name="Rectangle 2"/>
          <p:cNvSpPr>
            <a:spLocks noRo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r>
              <a:rPr lang="en-US" smtClean="0"/>
              <a:t>The contrast between the light limestone and dark shale at Striped Butte clearly shows the continuous layering of the Paleozoic DCM strata.</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20DE19E3-ED02-418A-8A52-BFAB6A084EE1}" type="slidenum">
              <a:rPr lang="en-US" smtClean="0"/>
              <a:pPr/>
              <a:t>21</a:t>
            </a:fld>
            <a:endParaRPr lang="en-US" smtClean="0"/>
          </a:p>
        </p:txBody>
      </p:sp>
      <p:sp>
        <p:nvSpPr>
          <p:cNvPr id="117763" name="Rectangle 2"/>
          <p:cNvSpPr>
            <a:spLocks noRo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r>
              <a:rPr lang="en-US" smtClean="0"/>
              <a:t>The continuous and widespread Paleozoic layers make for good reference – clearly showing folds produced during Mesozoic compression. Here we see a syncline exposed in Monarch Canyon in the Funeral Mountains of the northeast part of the park. </a:t>
            </a:r>
          </a:p>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4B729027-CF2F-4431-BD13-B7B14154D623}" type="slidenum">
              <a:rPr lang="en-US" smtClean="0"/>
              <a:pPr/>
              <a:t>22</a:t>
            </a:fld>
            <a:endParaRPr lang="en-US" smtClean="0"/>
          </a:p>
        </p:txBody>
      </p:sp>
      <p:sp>
        <p:nvSpPr>
          <p:cNvPr id="118787" name="Rectangle 2"/>
          <p:cNvSpPr>
            <a:spLocks noRo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r>
              <a:rPr lang="en-US" smtClean="0"/>
              <a:t>Mesozoic folding was associated with thrust faulting which accompanied the emplacement of the Sierra Nevada Batholith.</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r>
              <a:rPr lang="en-US" smtClean="0"/>
              <a:t>In Mosaic Canyon there is a good example of the overturned folds which are typically associated with thrust faulting.</a:t>
            </a:r>
          </a:p>
        </p:txBody>
      </p:sp>
      <p:sp>
        <p:nvSpPr>
          <p:cNvPr id="119812" name="Slide Number Placeholder 3"/>
          <p:cNvSpPr>
            <a:spLocks noGrp="1"/>
          </p:cNvSpPr>
          <p:nvPr>
            <p:ph type="sldNum" sz="quarter" idx="5"/>
          </p:nvPr>
        </p:nvSpPr>
        <p:spPr>
          <a:noFill/>
        </p:spPr>
        <p:txBody>
          <a:bodyPr/>
          <a:lstStyle/>
          <a:p>
            <a:fld id="{A80D8281-A9D0-4508-9DE8-E7842E54C7F9}"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202EAFAA-44C6-4074-95D4-655E439C1EFA}" type="slidenum">
              <a:rPr lang="en-US" smtClean="0"/>
              <a:pPr/>
              <a:t>24</a:t>
            </a:fld>
            <a:endParaRPr lang="en-US" smtClean="0"/>
          </a:p>
        </p:txBody>
      </p:sp>
      <p:sp>
        <p:nvSpPr>
          <p:cNvPr id="120835" name="Rectangle 2"/>
          <p:cNvSpPr>
            <a:spLocks noRo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r>
              <a:rPr lang="en-US" dirty="0" smtClean="0"/>
              <a:t>Moving into the Cenozoic we see a diverse assortment of volcanic, plutonic and largely terrigenous sedimentary rocks. These </a:t>
            </a:r>
            <a:r>
              <a:rPr lang="en-US" dirty="0" smtClean="0"/>
              <a:t>of </a:t>
            </a:r>
            <a:r>
              <a:rPr lang="en-US" dirty="0" smtClean="0"/>
              <a:t>course were not folded by Mesozoic compression but they are greatly affected by faulting.</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C267C3FF-CB9B-4454-B90C-4ADA42121A44}" type="slidenum">
              <a:rPr lang="en-US" smtClean="0"/>
              <a:pPr/>
              <a:t>25</a:t>
            </a:fld>
            <a:endParaRPr lang="en-US" smtClean="0"/>
          </a:p>
        </p:txBody>
      </p:sp>
      <p:sp>
        <p:nvSpPr>
          <p:cNvPr id="121859" name="Rectangle 2"/>
          <p:cNvSpPr>
            <a:spLocks noRo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r>
              <a:rPr lang="en-US" smtClean="0"/>
              <a:t>These are exposed beautifully at Zabriskie point, a popular drive-up view point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BDEE3CC7-2622-4F60-A64C-AC4D02756CC6}" type="slidenum">
              <a:rPr lang="en-US" smtClean="0"/>
              <a:pPr/>
              <a:t>26</a:t>
            </a:fld>
            <a:endParaRPr lang="en-US" smtClean="0"/>
          </a:p>
        </p:txBody>
      </p:sp>
      <p:sp>
        <p:nvSpPr>
          <p:cNvPr id="122883" name="Rectangle 2"/>
          <p:cNvSpPr>
            <a:spLocks noRo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r>
              <a:rPr lang="en-US" smtClean="0"/>
              <a:t>… where rapid uplift and erosion of the relatively soft sedimentary rocks has created a network of closely spaced drainages referred to as badlands topography.</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EA2763CC-9D8C-4297-AA70-689AE422E983}" type="slidenum">
              <a:rPr lang="en-US" smtClean="0"/>
              <a:pPr/>
              <a:t>27</a:t>
            </a:fld>
            <a:endParaRPr lang="en-US" smtClean="0"/>
          </a:p>
        </p:txBody>
      </p:sp>
      <p:sp>
        <p:nvSpPr>
          <p:cNvPr id="123907" name="Rectangle 2"/>
          <p:cNvSpPr>
            <a:spLocks noRo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r>
              <a:rPr lang="en-US" smtClean="0"/>
              <a:t>Artists Palette is another popular Death Valley viewpoint which showcases the Cenozoic rocks. Here cemented gravel, playa deposits and volcanic debris are chemical weathered and hydrothermally altered into a variety of colors. Virtually all the colors here are attributed to various iron compounds. Brick-reds and pinks are due to the presence of ferric (Fe II) oxides. Darker browns and black indicate ferrous (Fe III) oxides. Iron hydroxides and oxide-hydroxides are usually represented by shades of golden to pale yellow, but where there are altered volcanic ash deposits, striking green colors may occur.</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C9D3A74A-7BE6-4EED-998E-3EE142BA6E4E}" type="slidenum">
              <a:rPr lang="en-US" smtClean="0"/>
              <a:pPr/>
              <a:t>28</a:t>
            </a:fld>
            <a:endParaRPr lang="en-US" smtClean="0"/>
          </a:p>
        </p:txBody>
      </p:sp>
      <p:sp>
        <p:nvSpPr>
          <p:cNvPr id="124931" name="Rectangle 2"/>
          <p:cNvSpPr>
            <a:spLocks noRo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r>
              <a:rPr lang="en-US" dirty="0" smtClean="0"/>
              <a:t>The green colors are often mistaken for copper compounds, </a:t>
            </a:r>
            <a:r>
              <a:rPr lang="en-US" dirty="0" smtClean="0"/>
              <a:t>but</a:t>
            </a:r>
            <a:r>
              <a:rPr lang="en-US" baseline="0" dirty="0" smtClean="0"/>
              <a:t> they</a:t>
            </a:r>
            <a:r>
              <a:rPr lang="en-US" dirty="0" smtClean="0"/>
              <a:t> </a:t>
            </a:r>
            <a:r>
              <a:rPr lang="en-US" dirty="0" smtClean="0"/>
              <a:t>would have been mined years ago had any copper been present.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14BC268D-BB5F-4267-9A65-54B2D0E3C89E}" type="slidenum">
              <a:rPr lang="en-US" smtClean="0"/>
              <a:pPr/>
              <a:t>29</a:t>
            </a:fld>
            <a:endParaRPr lang="en-US" smtClean="0"/>
          </a:p>
        </p:txBody>
      </p:sp>
      <p:sp>
        <p:nvSpPr>
          <p:cNvPr id="125955" name="Rectangle 2"/>
          <p:cNvSpPr>
            <a:spLocks noRo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r>
              <a:rPr lang="en-US" smtClean="0"/>
              <a:t>The hydrothermal alteration so prominent at Artists Pallet is linked to heat associated with magmatic activity triggered by the thinning of the crust due to stretching across central Death Valley. Remember that motion along the park’s two major strike slip faults is directly responsible for the Central Death Valley pull-apart basin.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pPr eaLnBrk="1" hangingPunct="1"/>
            <a:r>
              <a:rPr lang="en-US" smtClean="0"/>
              <a:t>Two major sideways-moving, or strike-slip faults, dominate the structure. Like the San Andreas, both the Northern and Southern Death Valley Fault Zones are right-lateral strike-slip faults. That means objects on the </a:t>
            </a:r>
            <a:r>
              <a:rPr lang="en-US" i="1" smtClean="0"/>
              <a:t>other</a:t>
            </a:r>
            <a:r>
              <a:rPr lang="en-US" smtClean="0"/>
              <a:t> side of the fault will be displaced to an observers right as the movement occurs along the fault.</a:t>
            </a:r>
          </a:p>
        </p:txBody>
      </p:sp>
      <p:sp>
        <p:nvSpPr>
          <p:cNvPr id="99332" name="Slide Number Placeholder 3"/>
          <p:cNvSpPr>
            <a:spLocks noGrp="1"/>
          </p:cNvSpPr>
          <p:nvPr>
            <p:ph type="sldNum" sz="quarter" idx="5"/>
          </p:nvPr>
        </p:nvSpPr>
        <p:spPr>
          <a:noFill/>
        </p:spPr>
        <p:txBody>
          <a:bodyPr/>
          <a:lstStyle/>
          <a:p>
            <a:fld id="{37A43B95-4E18-436A-8ABF-3B303D0CA3AA}"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FFC8B832-83CC-4F51-8493-5B018C5FD58B}" type="slidenum">
              <a:rPr lang="en-US" smtClean="0"/>
              <a:pPr/>
              <a:t>30</a:t>
            </a:fld>
            <a:endParaRPr lang="en-US" smtClean="0"/>
          </a:p>
        </p:txBody>
      </p:sp>
      <p:sp>
        <p:nvSpPr>
          <p:cNvPr id="126979" name="Rectangle 2"/>
          <p:cNvSpPr>
            <a:spLocks noRo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r>
              <a:rPr lang="en-US" dirty="0" smtClean="0"/>
              <a:t>The relationship between faulting and volcanism in Death Valley is nicely illustrated by the distribution of relatively recent basaltic volcanic </a:t>
            </a:r>
            <a:r>
              <a:rPr lang="en-US" dirty="0" smtClean="0"/>
              <a:t>centers. They tend to occur</a:t>
            </a:r>
            <a:r>
              <a:rPr lang="en-US" baseline="0" dirty="0" smtClean="0"/>
              <a:t> </a:t>
            </a:r>
            <a:r>
              <a:rPr lang="en-US" dirty="0" smtClean="0"/>
              <a:t>along </a:t>
            </a:r>
            <a:r>
              <a:rPr lang="en-US" dirty="0" smtClean="0"/>
              <a:t>faults which provided conduits </a:t>
            </a:r>
            <a:r>
              <a:rPr lang="en-US" dirty="0" smtClean="0"/>
              <a:t>for </a:t>
            </a:r>
            <a:r>
              <a:rPr lang="en-US" dirty="0" smtClean="0"/>
              <a:t>the basaltic </a:t>
            </a:r>
            <a:r>
              <a:rPr lang="en-US" dirty="0" smtClean="0"/>
              <a:t>magma to reach</a:t>
            </a:r>
            <a:r>
              <a:rPr lang="en-US" baseline="0" dirty="0" smtClean="0"/>
              <a:t> the surface</a:t>
            </a:r>
            <a:r>
              <a:rPr lang="en-US" dirty="0" smtClean="0"/>
              <a:t>. </a:t>
            </a:r>
            <a:r>
              <a:rPr lang="en-US" dirty="0" smtClean="0"/>
              <a:t>Here a cinder cone is displaced by a strike slip fault. Is the sense of displacement left or right? Remember, ask </a:t>
            </a:r>
            <a:r>
              <a:rPr lang="en-US" dirty="0" smtClean="0"/>
              <a:t>yourself: In </a:t>
            </a:r>
            <a:r>
              <a:rPr lang="en-US" dirty="0" smtClean="0"/>
              <a:t>which direction did the other side move?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BA3689F4-4123-4528-AF32-91DA5DB1C52C}" type="slidenum">
              <a:rPr lang="en-US" smtClean="0"/>
              <a:pPr/>
              <a:t>31</a:t>
            </a:fld>
            <a:endParaRPr lang="en-US" smtClean="0"/>
          </a:p>
        </p:txBody>
      </p:sp>
      <p:sp>
        <p:nvSpPr>
          <p:cNvPr id="128003" name="Rectangle 2"/>
          <p:cNvSpPr>
            <a:spLocks noRo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r>
              <a:rPr lang="en-US" smtClean="0"/>
              <a:t>Did you say right? I hope so. Now try this, the cinder cone is about 400,000 years old and the fault has displaced it 91 meters since it formed. What is the slip rate in mm/year?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r>
              <a:rPr lang="en-US" dirty="0" smtClean="0"/>
              <a:t>Well it comes out to about 2.3 mm/year or about an inch every ten years. That’s pretty good by geologic standards. For comparison, the mighty San Andreas moves roughly two inches per year.</a:t>
            </a:r>
          </a:p>
        </p:txBody>
      </p:sp>
      <p:sp>
        <p:nvSpPr>
          <p:cNvPr id="129028" name="Slide Number Placeholder 3"/>
          <p:cNvSpPr>
            <a:spLocks noGrp="1"/>
          </p:cNvSpPr>
          <p:nvPr>
            <p:ph type="sldNum" sz="quarter" idx="5"/>
          </p:nvPr>
        </p:nvSpPr>
        <p:spPr>
          <a:noFill/>
        </p:spPr>
        <p:txBody>
          <a:bodyPr/>
          <a:lstStyle/>
          <a:p>
            <a:fld id="{4E0D8055-4CF8-4E0E-9E22-220CAF3136B2}"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r>
              <a:rPr lang="en-US" smtClean="0"/>
              <a:t>Displacement along extension-produced normal faults is even more rapid than that of the strike-slip faults here.</a:t>
            </a:r>
          </a:p>
        </p:txBody>
      </p:sp>
      <p:sp>
        <p:nvSpPr>
          <p:cNvPr id="130052" name="Slide Number Placeholder 3"/>
          <p:cNvSpPr>
            <a:spLocks noGrp="1"/>
          </p:cNvSpPr>
          <p:nvPr>
            <p:ph type="sldNum" sz="quarter" idx="5"/>
          </p:nvPr>
        </p:nvSpPr>
        <p:spPr>
          <a:noFill/>
        </p:spPr>
        <p:txBody>
          <a:bodyPr/>
          <a:lstStyle/>
          <a:p>
            <a:fld id="{7D9B6C7C-E8CD-4A30-AC44-E2B1FDBABDBA}"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8998EEBB-6B04-49CD-AE65-387FAE9AC79E}" type="slidenum">
              <a:rPr lang="en-US" smtClean="0"/>
              <a:pPr/>
              <a:t>34</a:t>
            </a:fld>
            <a:endParaRPr lang="en-US" smtClean="0"/>
          </a:p>
        </p:txBody>
      </p:sp>
      <p:sp>
        <p:nvSpPr>
          <p:cNvPr id="131075" name="Rectangle 2"/>
          <p:cNvSpPr>
            <a:spLocks noRo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r>
              <a:rPr lang="en-US" smtClean="0"/>
              <a:t>Normal faults in Death Valley, like this one exposed near Badwater, have slip rates between 1 and 9 mm per year. That rate appears to be accelerating as indicated by….</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F83C1B3D-64D1-444D-A248-D845F028C2C7}" type="slidenum">
              <a:rPr lang="en-US" smtClean="0"/>
              <a:pPr/>
              <a:t>35</a:t>
            </a:fld>
            <a:endParaRPr lang="en-US" smtClean="0"/>
          </a:p>
        </p:txBody>
      </p:sp>
      <p:sp>
        <p:nvSpPr>
          <p:cNvPr id="132099" name="Rectangle 2"/>
          <p:cNvSpPr>
            <a:spLocks noRo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en-US" smtClean="0"/>
              <a:t>…. wineglass canyons. When viewed from the correct angle, most canyons in the Black Mountains resemble wineglasses.  Alluvial fans form the glass's base while the narrow canyon behind it broadens with increasing elevation to form the stem and bowl. Wineglass canyons indicate recent uplift. Their steep "stems" form by erosion of the canyon floor immediately behind the fault soon after an uplift event. With time, stream erosion and mass wasting processes widen the canyons to form bowls. Later uplift events re-form the stems while erosion continuously widens the canyon upstream. In the Black Mountains, many of the canyons begin with dry falls at their mouths and therefore have near-vertical stems.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81AD0893-E107-4635-9398-9CE21D08C404}" type="slidenum">
              <a:rPr lang="en-US" smtClean="0"/>
              <a:pPr/>
              <a:t>36</a:t>
            </a:fld>
            <a:endParaRPr lang="en-US" smtClean="0"/>
          </a:p>
        </p:txBody>
      </p:sp>
      <p:sp>
        <p:nvSpPr>
          <p:cNvPr id="133123" name="Rectangle 2"/>
          <p:cNvSpPr>
            <a:spLocks noRo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r>
              <a:rPr lang="en-US" smtClean="0"/>
              <a:t>Actually, I think they look a lot more like…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C2D49561-0D44-40A3-A043-74BF8E78F1B8}" type="slidenum">
              <a:rPr lang="en-US" smtClean="0"/>
              <a:pPr/>
              <a:t>37</a:t>
            </a:fld>
            <a:endParaRPr lang="en-US" smtClean="0"/>
          </a:p>
        </p:txBody>
      </p:sp>
      <p:sp>
        <p:nvSpPr>
          <p:cNvPr id="134147" name="Rectangle 2"/>
          <p:cNvSpPr>
            <a:spLocks noRo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r>
              <a:rPr lang="en-US" smtClean="0"/>
              <a:t>… Martini glass canyons.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pPr eaLnBrk="1" hangingPunct="1"/>
            <a:r>
              <a:rPr lang="en-US" dirty="0" smtClean="0"/>
              <a:t>Notice that as motion on these two faults occurs, a zone of extension emerges that corresponds </a:t>
            </a:r>
            <a:r>
              <a:rPr lang="en-US" dirty="0" smtClean="0"/>
              <a:t>to Central </a:t>
            </a:r>
            <a:r>
              <a:rPr lang="en-US" dirty="0" smtClean="0"/>
              <a:t>Death Valley. This extension not only created Death Valley, but it also enabled the emplacement of a core complex along the Black Mountain Detachment.</a:t>
            </a:r>
          </a:p>
        </p:txBody>
      </p:sp>
      <p:sp>
        <p:nvSpPr>
          <p:cNvPr id="100356" name="Slide Number Placeholder 3"/>
          <p:cNvSpPr>
            <a:spLocks noGrp="1"/>
          </p:cNvSpPr>
          <p:nvPr>
            <p:ph type="sldNum" sz="quarter" idx="5"/>
          </p:nvPr>
        </p:nvSpPr>
        <p:spPr>
          <a:noFill/>
        </p:spPr>
        <p:txBody>
          <a:bodyPr/>
          <a:lstStyle/>
          <a:p>
            <a:fld id="{2584A129-8F04-4018-9E08-F23190331FA9}"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95B6BDB3-A638-4B80-8ED3-2119CA7656C8}" type="slidenum">
              <a:rPr lang="en-US" smtClean="0"/>
              <a:pPr/>
              <a:t>5</a:t>
            </a:fld>
            <a:endParaRPr lang="en-US" smtClean="0"/>
          </a:p>
        </p:txBody>
      </p:sp>
      <p:sp>
        <p:nvSpPr>
          <p:cNvPr id="101379" name="Rectangle 2"/>
          <p:cNvSpPr>
            <a:spLocks noRo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dirty="0" smtClean="0"/>
              <a:t>As is usually the case with core complexes, very </a:t>
            </a:r>
            <a:r>
              <a:rPr lang="en-US" dirty="0" smtClean="0"/>
              <a:t>old, </a:t>
            </a:r>
            <a:r>
              <a:rPr lang="en-US" dirty="0" smtClean="0"/>
              <a:t>deep-seated rocks are brought to the surface. Death Valley exposes an amazing spectrum of rock ages going back to the middle Proterozoic.</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C58D39ED-8EF9-4402-81A5-4DD4D6150D43}" type="slidenum">
              <a:rPr lang="en-US" smtClean="0"/>
              <a:pPr/>
              <a:t>6</a:t>
            </a:fld>
            <a:endParaRPr lang="en-US" smtClean="0"/>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r>
              <a:rPr lang="en-US" smtClean="0"/>
              <a:t>The oldest rocks are 1.7 billion year-old migmatites. Migmatites are rocks that lie between igneous and metamorphic because some of the minerals in the rock melted, but not all. Partial melting allows migmatites to fold easily. Such conditions are typically found near the crust’s base in the cores of mountain ranges.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4E322705-0435-4D92-8E86-B9D5624ACFF3}" type="slidenum">
              <a:rPr lang="en-US" smtClean="0"/>
              <a:pPr/>
              <a:t>7</a:t>
            </a:fld>
            <a:endParaRPr lang="en-US" smtClean="0"/>
          </a:p>
        </p:txBody>
      </p:sp>
      <p:sp>
        <p:nvSpPr>
          <p:cNvPr id="103427" name="Rectangle 2"/>
          <p:cNvSpPr>
            <a:spLocks noRo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n-US" smtClean="0"/>
              <a:t>Separated from the mylonite basement by a major unconformity lie a series of largely sedimentary rocks starting with the Late Proterozoic Pahrump group.</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r>
              <a:rPr lang="en-US" dirty="0" smtClean="0"/>
              <a:t>Pahrump Group sediments were deposited in and along the rift valley </a:t>
            </a:r>
            <a:r>
              <a:rPr lang="en-US" dirty="0" smtClean="0"/>
              <a:t>which </a:t>
            </a:r>
            <a:r>
              <a:rPr lang="en-US" dirty="0" smtClean="0"/>
              <a:t>eventually </a:t>
            </a:r>
            <a:r>
              <a:rPr lang="en-US" dirty="0" smtClean="0"/>
              <a:t>separated </a:t>
            </a:r>
            <a:r>
              <a:rPr lang="en-US" dirty="0" smtClean="0"/>
              <a:t>Rodinia. </a:t>
            </a:r>
          </a:p>
        </p:txBody>
      </p:sp>
      <p:sp>
        <p:nvSpPr>
          <p:cNvPr id="104452" name="Slide Number Placeholder 3"/>
          <p:cNvSpPr>
            <a:spLocks noGrp="1"/>
          </p:cNvSpPr>
          <p:nvPr>
            <p:ph type="sldNum" sz="quarter" idx="5"/>
          </p:nvPr>
        </p:nvSpPr>
        <p:spPr>
          <a:noFill/>
        </p:spPr>
        <p:txBody>
          <a:bodyPr/>
          <a:lstStyle/>
          <a:p>
            <a:fld id="{051287A7-97DC-40B9-B2D5-8B9D6C9226E8}"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r>
              <a:rPr lang="en-US" smtClean="0"/>
              <a:t>The most interesting formation within the Pahrump Group is the Kingston Peak formation which outcrops mostly in the Panamint Range on the west side of the valley.</a:t>
            </a:r>
          </a:p>
        </p:txBody>
      </p:sp>
      <p:sp>
        <p:nvSpPr>
          <p:cNvPr id="105476" name="Slide Number Placeholder 3"/>
          <p:cNvSpPr>
            <a:spLocks noGrp="1"/>
          </p:cNvSpPr>
          <p:nvPr>
            <p:ph type="sldNum" sz="quarter" idx="5"/>
          </p:nvPr>
        </p:nvSpPr>
        <p:spPr>
          <a:noFill/>
        </p:spPr>
        <p:txBody>
          <a:bodyPr/>
          <a:lstStyle/>
          <a:p>
            <a:fld id="{AF06B77A-B1C8-48F0-A9C0-50E71B80E06D}"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03540A-D948-4FEE-910C-7C250F539BD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5816FB-C080-4250-A692-A02EA08E3E3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1A77FD-98FC-432C-B2B7-F4A876BFFEF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7E351F-7F90-4533-A8AE-1FC705C6977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27C2A4-5386-4EEE-9B96-F0F6B1E3A81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51CDE6-9140-4831-915D-579FF759A8F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4C7828A-72E8-485D-A3DF-B747129073C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48B3928-0525-4C3D-9CB6-5BF3AAF45B6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C795B8E-1115-4BC6-8114-EA63A0D5ADF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B98A1E-8E6C-4784-9E9C-11C450998A6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AE5A6B-C157-469D-B46E-8D76F1E3261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pPr>
              <a:defRPr/>
            </a:pPr>
            <a:fld id="{43C22EF0-50A1-4E45-8162-54ADEA9816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thefrasergallery.com/BethesdaPhotoCompetition/2006/Eric-Moore-Death-Valley.jpg"/>
          <p:cNvPicPr>
            <a:picLocks noChangeAspect="1" noChangeArrowheads="1"/>
          </p:cNvPicPr>
          <p:nvPr/>
        </p:nvPicPr>
        <p:blipFill>
          <a:blip r:embed="rId3"/>
          <a:srcRect/>
          <a:stretch>
            <a:fillRect/>
          </a:stretch>
        </p:blipFill>
        <p:spPr bwMode="auto">
          <a:xfrm>
            <a:off x="2095500" y="0"/>
            <a:ext cx="4953000" cy="6858000"/>
          </a:xfrm>
          <a:prstGeom prst="rect">
            <a:avLst/>
          </a:prstGeom>
          <a:noFill/>
          <a:ln w="9525">
            <a:noFill/>
            <a:miter lim="800000"/>
            <a:headEnd/>
            <a:tailEnd/>
          </a:ln>
        </p:spPr>
      </p:pic>
      <p:sp>
        <p:nvSpPr>
          <p:cNvPr id="3" name="TextBox 2"/>
          <p:cNvSpPr txBox="1"/>
          <p:nvPr/>
        </p:nvSpPr>
        <p:spPr>
          <a:xfrm>
            <a:off x="2819400" y="228600"/>
            <a:ext cx="3505200" cy="584775"/>
          </a:xfrm>
          <a:prstGeom prst="rect">
            <a:avLst/>
          </a:prstGeom>
          <a:noFill/>
        </p:spPr>
        <p:txBody>
          <a:bodyPr wrap="square" rtlCol="0">
            <a:spAutoFit/>
          </a:bodyPr>
          <a:lstStyle/>
          <a:p>
            <a:pPr algn="ctr"/>
            <a:r>
              <a:rPr lang="en-US" dirty="0" smtClean="0">
                <a:solidFill>
                  <a:schemeClr val="bg1"/>
                </a:solidFill>
                <a:effectLst>
                  <a:outerShdw blurRad="38100" dist="38100" dir="2700000" algn="tl">
                    <a:srgbClr val="000000">
                      <a:alpha val="43137"/>
                    </a:srgbClr>
                  </a:outerShdw>
                </a:effectLst>
              </a:rPr>
              <a:t>Death Valley</a:t>
            </a:r>
            <a:endParaRPr lang="en-US" dirty="0" smtClean="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kingston peak"/>
          <p:cNvPicPr>
            <a:picLocks noChangeAspect="1" noChangeArrowheads="1"/>
          </p:cNvPicPr>
          <p:nvPr/>
        </p:nvPicPr>
        <p:blipFill>
          <a:blip r:embed="rId3"/>
          <a:srcRect/>
          <a:stretch>
            <a:fillRect/>
          </a:stretch>
        </p:blipFill>
        <p:spPr bwMode="auto">
          <a:xfrm>
            <a:off x="914400" y="533400"/>
            <a:ext cx="7467600" cy="5103813"/>
          </a:xfrm>
          <a:prstGeom prst="rect">
            <a:avLst/>
          </a:prstGeom>
          <a:noFill/>
          <a:ln w="9525">
            <a:noFill/>
            <a:miter lim="800000"/>
            <a:headEnd/>
            <a:tailEnd/>
          </a:ln>
        </p:spPr>
      </p:pic>
      <p:sp>
        <p:nvSpPr>
          <p:cNvPr id="12291" name="Text Box 3"/>
          <p:cNvSpPr txBox="1">
            <a:spLocks noChangeArrowheads="1"/>
          </p:cNvSpPr>
          <p:nvPr/>
        </p:nvSpPr>
        <p:spPr bwMode="auto">
          <a:xfrm>
            <a:off x="1066800" y="5638800"/>
            <a:ext cx="6934200" cy="1066800"/>
          </a:xfrm>
          <a:prstGeom prst="rect">
            <a:avLst/>
          </a:prstGeom>
          <a:noFill/>
          <a:ln w="9525">
            <a:noFill/>
            <a:miter lim="800000"/>
            <a:headEnd/>
            <a:tailEnd/>
          </a:ln>
        </p:spPr>
        <p:txBody>
          <a:bodyPr>
            <a:spAutoFit/>
          </a:bodyPr>
          <a:lstStyle/>
          <a:p>
            <a:pPr algn="ctr">
              <a:spcBef>
                <a:spcPct val="50000"/>
              </a:spcBef>
            </a:pPr>
            <a:r>
              <a:rPr lang="en-US">
                <a:solidFill>
                  <a:schemeClr val="bg1"/>
                </a:solidFill>
              </a:rPr>
              <a:t>1.2 - 0.8 b.y. Pahrump Group (Kingston Peak formation)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srcRect/>
          <a:stretch>
            <a:fillRect/>
          </a:stretch>
        </p:blipFill>
        <p:spPr bwMode="auto">
          <a:xfrm>
            <a:off x="295275" y="404813"/>
            <a:ext cx="8553450" cy="604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srcRect/>
          <a:stretch>
            <a:fillRect/>
          </a:stretch>
        </p:blipFill>
        <p:spPr bwMode="auto">
          <a:xfrm>
            <a:off x="0" y="371475"/>
            <a:ext cx="5284788" cy="2905125"/>
          </a:xfrm>
          <a:prstGeom prst="rect">
            <a:avLst/>
          </a:prstGeom>
          <a:noFill/>
          <a:ln w="9525">
            <a:noFill/>
            <a:miter lim="800000"/>
            <a:headEnd/>
            <a:tailEnd/>
          </a:ln>
        </p:spPr>
      </p:pic>
      <p:pic>
        <p:nvPicPr>
          <p:cNvPr id="14339" name="Picture 3"/>
          <p:cNvPicPr>
            <a:picLocks noChangeAspect="1" noChangeArrowheads="1"/>
          </p:cNvPicPr>
          <p:nvPr/>
        </p:nvPicPr>
        <p:blipFill>
          <a:blip r:embed="rId4"/>
          <a:srcRect/>
          <a:stretch>
            <a:fillRect/>
          </a:stretch>
        </p:blipFill>
        <p:spPr bwMode="auto">
          <a:xfrm>
            <a:off x="5399088" y="409575"/>
            <a:ext cx="3744912" cy="2867025"/>
          </a:xfrm>
          <a:prstGeom prst="rect">
            <a:avLst/>
          </a:prstGeom>
          <a:noFill/>
          <a:ln w="9525">
            <a:noFill/>
            <a:miter lim="800000"/>
            <a:headEnd/>
            <a:tailEnd/>
          </a:ln>
        </p:spPr>
      </p:pic>
      <p:pic>
        <p:nvPicPr>
          <p:cNvPr id="14340" name="Picture 4"/>
          <p:cNvPicPr>
            <a:picLocks noChangeAspect="1" noChangeArrowheads="1"/>
          </p:cNvPicPr>
          <p:nvPr/>
        </p:nvPicPr>
        <p:blipFill>
          <a:blip r:embed="rId5"/>
          <a:srcRect/>
          <a:stretch>
            <a:fillRect/>
          </a:stretch>
        </p:blipFill>
        <p:spPr bwMode="auto">
          <a:xfrm>
            <a:off x="457200" y="3810000"/>
            <a:ext cx="8201025"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V time scale"/>
          <p:cNvPicPr>
            <a:picLocks noChangeAspect="1" noChangeArrowheads="1"/>
          </p:cNvPicPr>
          <p:nvPr/>
        </p:nvPicPr>
        <p:blipFill>
          <a:blip r:embed="rId3"/>
          <a:srcRect l="29195" t="59642"/>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Noonday dolomite"/>
          <p:cNvPicPr>
            <a:picLocks noChangeAspect="1" noChangeArrowheads="1"/>
          </p:cNvPicPr>
          <p:nvPr/>
        </p:nvPicPr>
        <p:blipFill>
          <a:blip r:embed="rId3"/>
          <a:srcRect/>
          <a:stretch>
            <a:fillRect/>
          </a:stretch>
        </p:blipFill>
        <p:spPr bwMode="auto">
          <a:xfrm>
            <a:off x="533400" y="228600"/>
            <a:ext cx="8153400" cy="6115050"/>
          </a:xfrm>
          <a:prstGeom prst="rect">
            <a:avLst/>
          </a:prstGeom>
          <a:noFill/>
          <a:ln w="9525">
            <a:noFill/>
            <a:miter lim="800000"/>
            <a:headEnd/>
            <a:tailEnd/>
          </a:ln>
        </p:spPr>
      </p:pic>
      <p:sp>
        <p:nvSpPr>
          <p:cNvPr id="16387" name="Text Box 3"/>
          <p:cNvSpPr txBox="1">
            <a:spLocks noChangeArrowheads="1"/>
          </p:cNvSpPr>
          <p:nvPr/>
        </p:nvSpPr>
        <p:spPr bwMode="auto">
          <a:xfrm>
            <a:off x="990600" y="6278563"/>
            <a:ext cx="7391400" cy="579437"/>
          </a:xfrm>
          <a:prstGeom prst="rect">
            <a:avLst/>
          </a:prstGeom>
          <a:noFill/>
          <a:ln w="9525">
            <a:noFill/>
            <a:miter lim="800000"/>
            <a:headEnd/>
            <a:tailEnd/>
          </a:ln>
        </p:spPr>
        <p:txBody>
          <a:bodyPr>
            <a:spAutoFit/>
          </a:bodyPr>
          <a:lstStyle/>
          <a:p>
            <a:pPr>
              <a:spcBef>
                <a:spcPct val="50000"/>
              </a:spcBef>
            </a:pPr>
            <a:r>
              <a:rPr lang="en-US">
                <a:solidFill>
                  <a:schemeClr val="bg1"/>
                </a:solidFill>
              </a:rPr>
              <a:t>Late Proterozoic Noonday Dolomite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DV48-15"/>
          <p:cNvPicPr>
            <a:picLocks noChangeAspect="1" noChangeArrowheads="1"/>
          </p:cNvPicPr>
          <p:nvPr/>
        </p:nvPicPr>
        <p:blipFill>
          <a:blip r:embed="rId3"/>
          <a:srcRect/>
          <a:stretch>
            <a:fillRect/>
          </a:stretch>
        </p:blipFill>
        <p:spPr bwMode="auto">
          <a:xfrm>
            <a:off x="1295400" y="0"/>
            <a:ext cx="652621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34" name="Picture 2" descr="DV48-16"/>
          <p:cNvPicPr>
            <a:picLocks noChangeAspect="1" noChangeArrowheads="1"/>
          </p:cNvPicPr>
          <p:nvPr/>
        </p:nvPicPr>
        <p:blipFill>
          <a:blip r:embed="rId3"/>
          <a:srcRect/>
          <a:stretch>
            <a:fillRect/>
          </a:stretch>
        </p:blipFill>
        <p:spPr bwMode="auto">
          <a:xfrm>
            <a:off x="0" y="1066800"/>
            <a:ext cx="9144000" cy="3671888"/>
          </a:xfrm>
          <a:prstGeom prst="rect">
            <a:avLst/>
          </a:prstGeom>
          <a:noFill/>
          <a:ln w="9525">
            <a:noFill/>
            <a:miter lim="800000"/>
            <a:headEnd/>
            <a:tailEnd/>
          </a:ln>
        </p:spPr>
      </p:pic>
      <p:sp>
        <p:nvSpPr>
          <p:cNvPr id="18435" name="TextBox 3"/>
          <p:cNvSpPr txBox="1">
            <a:spLocks noChangeArrowheads="1"/>
          </p:cNvSpPr>
          <p:nvPr/>
        </p:nvSpPr>
        <p:spPr bwMode="auto">
          <a:xfrm>
            <a:off x="762000" y="4552950"/>
            <a:ext cx="2971800" cy="400050"/>
          </a:xfrm>
          <a:prstGeom prst="rect">
            <a:avLst/>
          </a:prstGeom>
          <a:noFill/>
          <a:ln w="9525">
            <a:noFill/>
            <a:miter lim="800000"/>
            <a:headEnd/>
            <a:tailEnd/>
          </a:ln>
        </p:spPr>
        <p:txBody>
          <a:bodyPr>
            <a:spAutoFit/>
          </a:bodyPr>
          <a:lstStyle/>
          <a:p>
            <a:pPr algn="ctr"/>
            <a:r>
              <a:rPr lang="en-US" sz="2000"/>
              <a:t>(ALLOCHOGEN)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58" name="Picture 2" descr="DV48-16"/>
          <p:cNvPicPr>
            <a:picLocks noChangeAspect="1" noChangeArrowheads="1"/>
          </p:cNvPicPr>
          <p:nvPr/>
        </p:nvPicPr>
        <p:blipFill>
          <a:blip r:embed="rId3"/>
          <a:srcRect/>
          <a:stretch>
            <a:fillRect/>
          </a:stretch>
        </p:blipFill>
        <p:spPr bwMode="auto">
          <a:xfrm>
            <a:off x="0" y="1066800"/>
            <a:ext cx="9144000" cy="3671888"/>
          </a:xfrm>
          <a:prstGeom prst="rect">
            <a:avLst/>
          </a:prstGeom>
          <a:noFill/>
          <a:ln w="9525">
            <a:noFill/>
            <a:miter lim="800000"/>
            <a:headEnd/>
            <a:tailEnd/>
          </a:ln>
        </p:spPr>
      </p:pic>
      <p:sp>
        <p:nvSpPr>
          <p:cNvPr id="19459" name="Text Box 3"/>
          <p:cNvSpPr txBox="1">
            <a:spLocks noChangeArrowheads="1"/>
          </p:cNvSpPr>
          <p:nvPr/>
        </p:nvSpPr>
        <p:spPr bwMode="auto">
          <a:xfrm>
            <a:off x="1219200" y="5486400"/>
            <a:ext cx="6934200" cy="579438"/>
          </a:xfrm>
          <a:prstGeom prst="rect">
            <a:avLst/>
          </a:prstGeom>
          <a:noFill/>
          <a:ln w="9525">
            <a:noFill/>
            <a:miter lim="800000"/>
            <a:headEnd/>
            <a:tailEnd/>
          </a:ln>
        </p:spPr>
        <p:txBody>
          <a:bodyPr>
            <a:spAutoFit/>
          </a:bodyPr>
          <a:lstStyle/>
          <a:p>
            <a:pPr>
              <a:spcBef>
                <a:spcPct val="50000"/>
              </a:spcBef>
            </a:pPr>
            <a:r>
              <a:rPr lang="en-US"/>
              <a:t>What tectonic setting is indicated?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482" name="Group 3"/>
          <p:cNvGrpSpPr>
            <a:grpSpLocks/>
          </p:cNvGrpSpPr>
          <p:nvPr/>
        </p:nvGrpSpPr>
        <p:grpSpPr bwMode="auto">
          <a:xfrm>
            <a:off x="0" y="1209675"/>
            <a:ext cx="9144000" cy="4429125"/>
            <a:chOff x="0" y="533400"/>
            <a:chExt cx="9144000" cy="4429125"/>
          </a:xfrm>
        </p:grpSpPr>
        <p:pic>
          <p:nvPicPr>
            <p:cNvPr id="20486" name="Picture 2" descr="Full DCM"/>
            <p:cNvPicPr>
              <a:picLocks noChangeAspect="1" noChangeArrowheads="1"/>
            </p:cNvPicPr>
            <p:nvPr/>
          </p:nvPicPr>
          <p:blipFill>
            <a:blip r:embed="rId3"/>
            <a:srcRect l="2499" b="10913"/>
            <a:stretch>
              <a:fillRect/>
            </a:stretch>
          </p:blipFill>
          <p:spPr bwMode="auto">
            <a:xfrm flipH="1">
              <a:off x="0" y="533400"/>
              <a:ext cx="8915400" cy="3810000"/>
            </a:xfrm>
            <a:prstGeom prst="rect">
              <a:avLst/>
            </a:prstGeom>
            <a:noFill/>
            <a:ln w="9525">
              <a:noFill/>
              <a:miter lim="800000"/>
              <a:headEnd/>
              <a:tailEnd/>
            </a:ln>
          </p:spPr>
        </p:pic>
        <p:pic>
          <p:nvPicPr>
            <p:cNvPr id="20487" name="Picture 2" descr="Full DCM"/>
            <p:cNvPicPr>
              <a:picLocks noChangeAspect="1" noChangeArrowheads="1"/>
            </p:cNvPicPr>
            <p:nvPr/>
          </p:nvPicPr>
          <p:blipFill>
            <a:blip r:embed="rId3"/>
            <a:srcRect r="97501"/>
            <a:stretch>
              <a:fillRect/>
            </a:stretch>
          </p:blipFill>
          <p:spPr bwMode="auto">
            <a:xfrm>
              <a:off x="8915400" y="685800"/>
              <a:ext cx="228600" cy="4276725"/>
            </a:xfrm>
            <a:prstGeom prst="rect">
              <a:avLst/>
            </a:prstGeom>
            <a:noFill/>
            <a:ln w="9525">
              <a:noFill/>
              <a:miter lim="800000"/>
              <a:headEnd/>
              <a:tailEnd/>
            </a:ln>
          </p:spPr>
        </p:pic>
      </p:grpSp>
      <p:sp>
        <p:nvSpPr>
          <p:cNvPr id="5" name="TextBox 4"/>
          <p:cNvSpPr txBox="1"/>
          <p:nvPr/>
        </p:nvSpPr>
        <p:spPr>
          <a:xfrm>
            <a:off x="1371600" y="4095750"/>
            <a:ext cx="2438400" cy="400050"/>
          </a:xfrm>
          <a:prstGeom prst="rect">
            <a:avLst/>
          </a:prstGeom>
          <a:noFill/>
        </p:spPr>
        <p:txBody>
          <a:bodyPr>
            <a:spAutoFit/>
          </a:bodyPr>
          <a:lstStyle/>
          <a:p>
            <a:pPr algn="ctr">
              <a:defRPr/>
            </a:pPr>
            <a:r>
              <a:rPr lang="en-US" sz="2000" dirty="0">
                <a:effectLst>
                  <a:outerShdw blurRad="38100" dist="38100" dir="2700000" algn="tl">
                    <a:srgbClr val="000000">
                      <a:alpha val="43137"/>
                    </a:srgbClr>
                  </a:outerShdw>
                </a:effectLst>
              </a:rPr>
              <a:t>ALLOCHOGEN</a:t>
            </a:r>
          </a:p>
        </p:txBody>
      </p:sp>
      <p:sp>
        <p:nvSpPr>
          <p:cNvPr id="6" name="TextBox 5"/>
          <p:cNvSpPr txBox="1"/>
          <p:nvPr/>
        </p:nvSpPr>
        <p:spPr>
          <a:xfrm>
            <a:off x="0" y="5435600"/>
            <a:ext cx="9144000" cy="584200"/>
          </a:xfrm>
          <a:prstGeom prst="rect">
            <a:avLst/>
          </a:prstGeom>
          <a:noFill/>
        </p:spPr>
        <p:txBody>
          <a:bodyPr>
            <a:spAutoFit/>
          </a:bodyPr>
          <a:lstStyle/>
          <a:p>
            <a:pPr algn="ctr">
              <a:defRPr/>
            </a:pPr>
            <a:r>
              <a:rPr lang="en-US" dirty="0">
                <a:solidFill>
                  <a:schemeClr val="tx1"/>
                </a:solidFill>
                <a:effectLst>
                  <a:outerShdw blurRad="38100" dist="38100" dir="2700000" algn="tl">
                    <a:srgbClr val="000000">
                      <a:alpha val="43137"/>
                    </a:srgbClr>
                  </a:outerShdw>
                </a:effectLst>
              </a:rPr>
              <a:t>FULL DIVERGENT CONTINENTAL MARGIN</a:t>
            </a:r>
          </a:p>
        </p:txBody>
      </p:sp>
      <p:cxnSp>
        <p:nvCxnSpPr>
          <p:cNvPr id="7" name="Straight Arrow Connector 6"/>
          <p:cNvCxnSpPr/>
          <p:nvPr/>
        </p:nvCxnSpPr>
        <p:spPr bwMode="auto">
          <a:xfrm flipV="1">
            <a:off x="3581400" y="3429000"/>
            <a:ext cx="1524000" cy="762000"/>
          </a:xfrm>
          <a:prstGeom prst="straightConnector1">
            <a:avLst/>
          </a:prstGeom>
          <a:solidFill>
            <a:schemeClr val="accent1"/>
          </a:solidFill>
          <a:ln w="50800" cap="flat" cmpd="sng" algn="ctr">
            <a:solidFill>
              <a:srgbClr val="FF0000"/>
            </a:solidFill>
            <a:prstDash val="solid"/>
            <a:round/>
            <a:headEnd type="none" w="med" len="med"/>
            <a:tailEnd type="stealth"/>
          </a:ln>
          <a:effectLst>
            <a:outerShdw blurRad="50800" dist="38100" dir="2700000" algn="tl" rotWithShape="0">
              <a:prstClr val="black">
                <a:alpha val="40000"/>
              </a:prstClr>
            </a:outerShdw>
          </a:effectLst>
        </p:spPr>
      </p:cxn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Picture 2" descr="Comp Evol of Earth Rocks"/>
          <p:cNvPicPr>
            <a:picLocks noChangeAspect="1" noChangeArrowheads="1"/>
          </p:cNvPicPr>
          <p:nvPr/>
        </p:nvPicPr>
        <p:blipFill>
          <a:blip r:embed="rId3"/>
          <a:srcRect/>
          <a:stretch>
            <a:fillRect/>
          </a:stretch>
        </p:blipFill>
        <p:spPr bwMode="auto">
          <a:xfrm>
            <a:off x="0" y="381000"/>
            <a:ext cx="9144000" cy="59864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basin and range"/>
          <p:cNvPicPr>
            <a:picLocks noChangeAspect="1" noChangeArrowheads="1"/>
          </p:cNvPicPr>
          <p:nvPr/>
        </p:nvPicPr>
        <p:blipFill>
          <a:blip r:embed="rId3"/>
          <a:srcRect/>
          <a:stretch>
            <a:fillRect/>
          </a:stretch>
        </p:blipFill>
        <p:spPr bwMode="auto">
          <a:xfrm>
            <a:off x="1676400" y="0"/>
            <a:ext cx="5640388" cy="6858000"/>
          </a:xfrm>
          <a:prstGeom prst="rect">
            <a:avLst/>
          </a:prstGeom>
          <a:noFill/>
          <a:ln w="9525">
            <a:noFill/>
            <a:miter lim="800000"/>
            <a:headEnd/>
            <a:tailEnd/>
          </a:ln>
        </p:spPr>
      </p:pic>
      <p:sp>
        <p:nvSpPr>
          <p:cNvPr id="241668" name="Text Box 4"/>
          <p:cNvSpPr txBox="1">
            <a:spLocks noChangeArrowheads="1"/>
          </p:cNvSpPr>
          <p:nvPr/>
        </p:nvSpPr>
        <p:spPr bwMode="auto">
          <a:xfrm>
            <a:off x="3581400" y="1828800"/>
            <a:ext cx="1752600" cy="1200150"/>
          </a:xfrm>
          <a:prstGeom prst="rect">
            <a:avLst/>
          </a:prstGeom>
          <a:noFill/>
          <a:ln w="9525">
            <a:noFill/>
            <a:miter lim="800000"/>
            <a:headEnd/>
            <a:tailEnd/>
          </a:ln>
          <a:effectLst/>
        </p:spPr>
        <p:txBody>
          <a:bodyPr>
            <a:spAutoFit/>
          </a:bodyPr>
          <a:lstStyle/>
          <a:p>
            <a:pPr algn="ctr">
              <a:spcBef>
                <a:spcPct val="50000"/>
              </a:spcBef>
              <a:defRPr/>
            </a:pPr>
            <a:r>
              <a:rPr lang="en-US" sz="3600" dirty="0">
                <a:effectLst>
                  <a:outerShdw blurRad="38100" dist="38100" dir="2700000" algn="tl">
                    <a:srgbClr val="000000">
                      <a:alpha val="43137"/>
                    </a:srgbClr>
                  </a:outerShdw>
                </a:effectLst>
              </a:rPr>
              <a:t>Death Valley</a:t>
            </a:r>
          </a:p>
        </p:txBody>
      </p:sp>
      <p:sp>
        <p:nvSpPr>
          <p:cNvPr id="4100" name="AutoShape 3"/>
          <p:cNvSpPr>
            <a:spLocks noChangeArrowheads="1"/>
          </p:cNvSpPr>
          <p:nvPr/>
        </p:nvSpPr>
        <p:spPr bwMode="auto">
          <a:xfrm>
            <a:off x="3124200" y="2895600"/>
            <a:ext cx="533400" cy="533400"/>
          </a:xfrm>
          <a:prstGeom prst="sun">
            <a:avLst>
              <a:gd name="adj" fmla="val 31944"/>
            </a:avLst>
          </a:prstGeom>
          <a:solidFill>
            <a:srgbClr val="FF0000"/>
          </a:solidFill>
          <a:ln w="9525">
            <a:solidFill>
              <a:schemeClr val="tx1"/>
            </a:solidFill>
            <a:miter lim="800000"/>
            <a:headEnd/>
            <a:tailEnd/>
          </a:ln>
        </p:spPr>
        <p:txBody>
          <a:bodyPr wrap="none" anchor="ctr"/>
          <a:lstStyle/>
          <a:p>
            <a:endParaRPr lang="en-US"/>
          </a:p>
        </p:txBody>
      </p:sp>
      <p:sp>
        <p:nvSpPr>
          <p:cNvPr id="4101" name="Freeform 6"/>
          <p:cNvSpPr>
            <a:spLocks noChangeArrowheads="1"/>
          </p:cNvSpPr>
          <p:nvPr/>
        </p:nvSpPr>
        <p:spPr bwMode="auto">
          <a:xfrm rot="208161">
            <a:off x="2354263" y="2671763"/>
            <a:ext cx="1417637" cy="1290637"/>
          </a:xfrm>
          <a:custGeom>
            <a:avLst/>
            <a:gdLst>
              <a:gd name="T0" fmla="*/ 1396128 w 1425039"/>
              <a:gd name="T1" fmla="*/ 1431034 h 1246909"/>
              <a:gd name="T2" fmla="*/ 1326322 w 1425039"/>
              <a:gd name="T3" fmla="*/ 1362891 h 1246909"/>
              <a:gd name="T4" fmla="*/ 1303054 w 1425039"/>
              <a:gd name="T5" fmla="*/ 1322003 h 1246909"/>
              <a:gd name="T6" fmla="*/ 1268151 w 1425039"/>
              <a:gd name="T7" fmla="*/ 1308374 h 1246909"/>
              <a:gd name="T8" fmla="*/ 1209978 w 1425039"/>
              <a:gd name="T9" fmla="*/ 1240230 h 1246909"/>
              <a:gd name="T10" fmla="*/ 1140173 w 1425039"/>
              <a:gd name="T11" fmla="*/ 1212972 h 1246909"/>
              <a:gd name="T12" fmla="*/ 1116903 w 1425039"/>
              <a:gd name="T13" fmla="*/ 1172085 h 1246909"/>
              <a:gd name="T14" fmla="*/ 1082001 w 1425039"/>
              <a:gd name="T15" fmla="*/ 1158457 h 1246909"/>
              <a:gd name="T16" fmla="*/ 1047098 w 1425039"/>
              <a:gd name="T17" fmla="*/ 1131199 h 1246909"/>
              <a:gd name="T18" fmla="*/ 1012194 w 1425039"/>
              <a:gd name="T19" fmla="*/ 1090311 h 1246909"/>
              <a:gd name="T20" fmla="*/ 942387 w 1425039"/>
              <a:gd name="T21" fmla="*/ 1035797 h 1246909"/>
              <a:gd name="T22" fmla="*/ 872581 w 1425039"/>
              <a:gd name="T23" fmla="*/ 967651 h 1246909"/>
              <a:gd name="T24" fmla="*/ 837677 w 1425039"/>
              <a:gd name="T25" fmla="*/ 954023 h 1246909"/>
              <a:gd name="T26" fmla="*/ 802774 w 1425039"/>
              <a:gd name="T27" fmla="*/ 913137 h 1246909"/>
              <a:gd name="T28" fmla="*/ 756236 w 1425039"/>
              <a:gd name="T29" fmla="*/ 899506 h 1246909"/>
              <a:gd name="T30" fmla="*/ 721333 w 1425039"/>
              <a:gd name="T31" fmla="*/ 885877 h 1246909"/>
              <a:gd name="T32" fmla="*/ 581722 w 1425039"/>
              <a:gd name="T33" fmla="*/ 844991 h 1246909"/>
              <a:gd name="T34" fmla="*/ 477010 w 1425039"/>
              <a:gd name="T35" fmla="*/ 763217 h 1246909"/>
              <a:gd name="T36" fmla="*/ 442108 w 1425039"/>
              <a:gd name="T37" fmla="*/ 735961 h 1246909"/>
              <a:gd name="T38" fmla="*/ 407206 w 1425039"/>
              <a:gd name="T39" fmla="*/ 654187 h 1246909"/>
              <a:gd name="T40" fmla="*/ 395570 w 1425039"/>
              <a:gd name="T41" fmla="*/ 613300 h 1246909"/>
              <a:gd name="T42" fmla="*/ 349032 w 1425039"/>
              <a:gd name="T43" fmla="*/ 531527 h 1246909"/>
              <a:gd name="T44" fmla="*/ 325763 w 1425039"/>
              <a:gd name="T45" fmla="*/ 490640 h 1246909"/>
              <a:gd name="T46" fmla="*/ 302495 w 1425039"/>
              <a:gd name="T47" fmla="*/ 449754 h 1246909"/>
              <a:gd name="T48" fmla="*/ 267592 w 1425039"/>
              <a:gd name="T49" fmla="*/ 422497 h 1246909"/>
              <a:gd name="T50" fmla="*/ 174516 w 1425039"/>
              <a:gd name="T51" fmla="*/ 258948 h 1246909"/>
              <a:gd name="T52" fmla="*/ 127979 w 1425039"/>
              <a:gd name="T53" fmla="*/ 177175 h 1246909"/>
              <a:gd name="T54" fmla="*/ 93075 w 1425039"/>
              <a:gd name="T55" fmla="*/ 149918 h 1246909"/>
              <a:gd name="T56" fmla="*/ 58172 w 1425039"/>
              <a:gd name="T57" fmla="*/ 68145 h 1246909"/>
              <a:gd name="T58" fmla="*/ 23270 w 1425039"/>
              <a:gd name="T59" fmla="*/ 40886 h 1246909"/>
              <a:gd name="T60" fmla="*/ 0 w 1425039"/>
              <a:gd name="T61" fmla="*/ 0 h 124690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425039"/>
              <a:gd name="T94" fmla="*/ 0 h 1246909"/>
              <a:gd name="T95" fmla="*/ 1425039 w 1425039"/>
              <a:gd name="T96" fmla="*/ 1246909 h 124690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425039" h="1246909">
                <a:moveTo>
                  <a:pt x="1425039" y="1246909"/>
                </a:moveTo>
                <a:cubicBezTo>
                  <a:pt x="1390012" y="1223557"/>
                  <a:pt x="1382358" y="1221819"/>
                  <a:pt x="1353787" y="1187533"/>
                </a:cubicBezTo>
                <a:cubicBezTo>
                  <a:pt x="1344650" y="1176569"/>
                  <a:pt x="1341182" y="1160823"/>
                  <a:pt x="1330037" y="1151907"/>
                </a:cubicBezTo>
                <a:cubicBezTo>
                  <a:pt x="1320262" y="1144087"/>
                  <a:pt x="1306286" y="1143990"/>
                  <a:pt x="1294411" y="1140031"/>
                </a:cubicBezTo>
                <a:cubicBezTo>
                  <a:pt x="1272743" y="1107529"/>
                  <a:pt x="1272536" y="1097322"/>
                  <a:pt x="1235034" y="1080655"/>
                </a:cubicBezTo>
                <a:cubicBezTo>
                  <a:pt x="1212156" y="1070487"/>
                  <a:pt x="1163782" y="1056904"/>
                  <a:pt x="1163782" y="1056904"/>
                </a:cubicBezTo>
                <a:cubicBezTo>
                  <a:pt x="1155865" y="1045029"/>
                  <a:pt x="1151176" y="1030194"/>
                  <a:pt x="1140031" y="1021278"/>
                </a:cubicBezTo>
                <a:cubicBezTo>
                  <a:pt x="1130257" y="1013458"/>
                  <a:pt x="1115602" y="1015001"/>
                  <a:pt x="1104406" y="1009403"/>
                </a:cubicBezTo>
                <a:cubicBezTo>
                  <a:pt x="1091640" y="1003020"/>
                  <a:pt x="1079744" y="994789"/>
                  <a:pt x="1068780" y="985652"/>
                </a:cubicBezTo>
                <a:cubicBezTo>
                  <a:pt x="1055878" y="974901"/>
                  <a:pt x="1046411" y="960337"/>
                  <a:pt x="1033154" y="950026"/>
                </a:cubicBezTo>
                <a:cubicBezTo>
                  <a:pt x="1010622" y="932501"/>
                  <a:pt x="982086" y="922709"/>
                  <a:pt x="961902" y="902525"/>
                </a:cubicBezTo>
                <a:cubicBezTo>
                  <a:pt x="935639" y="876262"/>
                  <a:pt x="923715" y="859681"/>
                  <a:pt x="890650" y="843148"/>
                </a:cubicBezTo>
                <a:cubicBezTo>
                  <a:pt x="879454" y="837550"/>
                  <a:pt x="866899" y="835231"/>
                  <a:pt x="855024" y="831273"/>
                </a:cubicBezTo>
                <a:cubicBezTo>
                  <a:pt x="843149" y="819398"/>
                  <a:pt x="833979" y="803979"/>
                  <a:pt x="819398" y="795647"/>
                </a:cubicBezTo>
                <a:cubicBezTo>
                  <a:pt x="805227" y="787549"/>
                  <a:pt x="787589" y="788255"/>
                  <a:pt x="771896" y="783771"/>
                </a:cubicBezTo>
                <a:cubicBezTo>
                  <a:pt x="759860" y="780332"/>
                  <a:pt x="747466" y="777494"/>
                  <a:pt x="736270" y="771896"/>
                </a:cubicBezTo>
                <a:cubicBezTo>
                  <a:pt x="642768" y="725146"/>
                  <a:pt x="785280" y="757551"/>
                  <a:pt x="593767" y="736270"/>
                </a:cubicBezTo>
                <a:lnTo>
                  <a:pt x="486889" y="665018"/>
                </a:lnTo>
                <a:lnTo>
                  <a:pt x="451263" y="641268"/>
                </a:lnTo>
                <a:cubicBezTo>
                  <a:pt x="421412" y="551721"/>
                  <a:pt x="461679" y="662099"/>
                  <a:pt x="415637" y="570016"/>
                </a:cubicBezTo>
                <a:cubicBezTo>
                  <a:pt x="410039" y="558820"/>
                  <a:pt x="409840" y="545332"/>
                  <a:pt x="403761" y="534390"/>
                </a:cubicBezTo>
                <a:cubicBezTo>
                  <a:pt x="389898" y="509437"/>
                  <a:pt x="372094" y="486889"/>
                  <a:pt x="356260" y="463138"/>
                </a:cubicBezTo>
                <a:lnTo>
                  <a:pt x="332509" y="427512"/>
                </a:lnTo>
                <a:cubicBezTo>
                  <a:pt x="324592" y="415637"/>
                  <a:pt x="320634" y="399803"/>
                  <a:pt x="308759" y="391886"/>
                </a:cubicBezTo>
                <a:lnTo>
                  <a:pt x="273133" y="368135"/>
                </a:lnTo>
                <a:lnTo>
                  <a:pt x="178130" y="225631"/>
                </a:lnTo>
                <a:lnTo>
                  <a:pt x="130629" y="154379"/>
                </a:lnTo>
                <a:lnTo>
                  <a:pt x="95003" y="130629"/>
                </a:lnTo>
                <a:cubicBezTo>
                  <a:pt x="85344" y="101652"/>
                  <a:pt x="82399" y="82399"/>
                  <a:pt x="59377" y="59377"/>
                </a:cubicBezTo>
                <a:cubicBezTo>
                  <a:pt x="49285" y="49285"/>
                  <a:pt x="35626" y="43543"/>
                  <a:pt x="23751" y="35626"/>
                </a:cubicBezTo>
                <a:lnTo>
                  <a:pt x="0" y="0"/>
                </a:lnTo>
              </a:path>
            </a:pathLst>
          </a:custGeom>
          <a:noFill/>
          <a:ln w="76200" algn="ctr">
            <a:solidFill>
              <a:srgbClr val="00B050"/>
            </a:solidFill>
            <a:round/>
            <a:headEnd/>
            <a:tailEnd/>
          </a:ln>
        </p:spPr>
        <p:txBody>
          <a:bodyPr/>
          <a:lstStyle/>
          <a:p>
            <a:endParaRPr lang="en-US"/>
          </a:p>
        </p:txBody>
      </p:sp>
      <p:sp>
        <p:nvSpPr>
          <p:cNvPr id="8" name="Text Box 4"/>
          <p:cNvSpPr txBox="1">
            <a:spLocks noChangeArrowheads="1"/>
          </p:cNvSpPr>
          <p:nvPr/>
        </p:nvSpPr>
        <p:spPr bwMode="auto">
          <a:xfrm>
            <a:off x="838200" y="3276600"/>
            <a:ext cx="2362200" cy="830263"/>
          </a:xfrm>
          <a:prstGeom prst="rect">
            <a:avLst/>
          </a:prstGeom>
          <a:noFill/>
          <a:ln w="9525">
            <a:noFill/>
            <a:miter lim="800000"/>
            <a:headEnd/>
            <a:tailEnd/>
          </a:ln>
          <a:effectLst/>
        </p:spPr>
        <p:txBody>
          <a:bodyPr>
            <a:spAutoFit/>
          </a:bodyPr>
          <a:lstStyle/>
          <a:p>
            <a:pPr algn="ctr">
              <a:spcBef>
                <a:spcPct val="50000"/>
              </a:spcBef>
              <a:defRPr/>
            </a:pPr>
            <a:r>
              <a:rPr lang="en-US" sz="2400" dirty="0">
                <a:solidFill>
                  <a:srgbClr val="00B050"/>
                </a:solidFill>
                <a:effectLst>
                  <a:outerShdw blurRad="38100" dist="38100" dir="2700000" algn="tl">
                    <a:srgbClr val="000000">
                      <a:alpha val="43137"/>
                    </a:srgbClr>
                  </a:outerShdw>
                </a:effectLst>
              </a:rPr>
              <a:t>San Andreas Fault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3"/>
          <a:srcRect/>
          <a:stretch>
            <a:fillRect/>
          </a:stretch>
        </p:blipFill>
        <p:spPr bwMode="auto">
          <a:xfrm>
            <a:off x="0" y="0"/>
            <a:ext cx="9144000" cy="6848475"/>
          </a:xfrm>
          <a:prstGeom prst="rect">
            <a:avLst/>
          </a:prstGeom>
          <a:noFill/>
          <a:ln w="9525">
            <a:noFill/>
            <a:miter lim="800000"/>
            <a:headEnd/>
            <a:tailEnd/>
          </a:ln>
        </p:spPr>
      </p:pic>
      <p:sp>
        <p:nvSpPr>
          <p:cNvPr id="22531" name="Text Box 3"/>
          <p:cNvSpPr txBox="1">
            <a:spLocks noChangeArrowheads="1"/>
          </p:cNvSpPr>
          <p:nvPr/>
        </p:nvSpPr>
        <p:spPr bwMode="auto">
          <a:xfrm>
            <a:off x="0" y="5892800"/>
            <a:ext cx="9144000" cy="584200"/>
          </a:xfrm>
          <a:prstGeom prst="rect">
            <a:avLst/>
          </a:prstGeom>
          <a:noFill/>
          <a:ln w="9525">
            <a:noFill/>
            <a:miter lim="800000"/>
            <a:headEnd/>
            <a:tailEnd/>
          </a:ln>
        </p:spPr>
        <p:txBody>
          <a:bodyPr>
            <a:spAutoFit/>
          </a:bodyPr>
          <a:lstStyle/>
          <a:p>
            <a:pPr algn="ctr">
              <a:spcBef>
                <a:spcPct val="30000"/>
              </a:spcBef>
              <a:defRPr/>
            </a:pPr>
            <a:r>
              <a:rPr lang="en-US" dirty="0">
                <a:solidFill>
                  <a:schemeClr val="bg1"/>
                </a:solidFill>
                <a:effectLst>
                  <a:outerShdw blurRad="38100" dist="38100" dir="2700000" algn="tl">
                    <a:srgbClr val="000000">
                      <a:alpha val="43137"/>
                    </a:srgbClr>
                  </a:outerShdw>
                </a:effectLst>
              </a:rPr>
              <a:t>Striped Butte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Monarch%20syncline"/>
          <p:cNvPicPr>
            <a:picLocks noChangeAspect="1" noChangeArrowheads="1"/>
          </p:cNvPicPr>
          <p:nvPr/>
        </p:nvPicPr>
        <p:blipFill>
          <a:blip r:embed="rId3"/>
          <a:srcRect/>
          <a:stretch>
            <a:fillRect/>
          </a:stretch>
        </p:blipFill>
        <p:spPr bwMode="auto">
          <a:xfrm>
            <a:off x="0" y="0"/>
            <a:ext cx="9144000" cy="6862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DV time scale"/>
          <p:cNvPicPr>
            <a:picLocks noChangeAspect="1" noChangeArrowheads="1"/>
          </p:cNvPicPr>
          <p:nvPr/>
        </p:nvPicPr>
        <p:blipFill>
          <a:blip r:embed="rId3"/>
          <a:srcRect l="29195" t="35876" b="23766"/>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farm3.static.flickr.com/2419/2493389989_394914bd35_b.jpg"/>
          <p:cNvPicPr>
            <a:picLocks noChangeAspect="1" noChangeArrowheads="1"/>
          </p:cNvPicPr>
          <p:nvPr/>
        </p:nvPicPr>
        <p:blipFill>
          <a:blip r:embed="rId3"/>
          <a:srcRect/>
          <a:stretch>
            <a:fillRect/>
          </a:stretch>
        </p:blipFill>
        <p:spPr bwMode="auto">
          <a:xfrm>
            <a:off x="4763" y="381000"/>
            <a:ext cx="9139237"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DV time scale"/>
          <p:cNvPicPr>
            <a:picLocks noChangeAspect="1" noChangeArrowheads="1"/>
          </p:cNvPicPr>
          <p:nvPr/>
        </p:nvPicPr>
        <p:blipFill>
          <a:blip r:embed="rId3"/>
          <a:srcRect l="29195" t="4486" b="55156"/>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2857500" y="6019800"/>
            <a:ext cx="3429000" cy="584200"/>
          </a:xfrm>
          <a:prstGeom prst="rect">
            <a:avLst/>
          </a:prstGeom>
          <a:noFill/>
          <a:ln w="9525">
            <a:noFill/>
            <a:miter lim="800000"/>
            <a:headEnd/>
            <a:tailEnd/>
          </a:ln>
        </p:spPr>
        <p:txBody>
          <a:bodyPr>
            <a:spAutoFit/>
          </a:bodyPr>
          <a:lstStyle/>
          <a:p>
            <a:pPr algn="ctr">
              <a:spcBef>
                <a:spcPct val="50000"/>
              </a:spcBef>
            </a:pPr>
            <a:r>
              <a:rPr lang="en-US">
                <a:solidFill>
                  <a:schemeClr val="bg1"/>
                </a:solidFill>
              </a:rPr>
              <a:t>Zabriskie Point</a:t>
            </a:r>
          </a:p>
        </p:txBody>
      </p:sp>
      <p:pic>
        <p:nvPicPr>
          <p:cNvPr id="27651" name="Picture 11" descr="http://upload.wikimedia.org/wikipedia/commons/2/21/Death_Valley_Zabriskie_Point.jpg"/>
          <p:cNvPicPr>
            <a:picLocks noChangeAspect="1" noChangeArrowheads="1"/>
          </p:cNvPicPr>
          <p:nvPr/>
        </p:nvPicPr>
        <p:blipFill>
          <a:blip r:embed="rId3"/>
          <a:srcRect/>
          <a:stretch>
            <a:fillRect/>
          </a:stretch>
        </p:blipFill>
        <p:spPr bwMode="auto">
          <a:xfrm>
            <a:off x="-68263" y="990600"/>
            <a:ext cx="9280526"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Death Valley 09 RFH"/>
          <p:cNvPicPr>
            <a:picLocks noChangeAspect="1" noChangeArrowheads="1"/>
          </p:cNvPicPr>
          <p:nvPr/>
        </p:nvPicPr>
        <p:blipFill>
          <a:blip r:embed="rId3"/>
          <a:srcRect/>
          <a:stretch>
            <a:fillRect/>
          </a:stretch>
        </p:blipFill>
        <p:spPr bwMode="auto">
          <a:xfrm>
            <a:off x="0" y="0"/>
            <a:ext cx="9144000" cy="6051550"/>
          </a:xfrm>
          <a:prstGeom prst="rect">
            <a:avLst/>
          </a:prstGeom>
          <a:noFill/>
          <a:ln w="9525">
            <a:noFill/>
            <a:miter lim="800000"/>
            <a:headEnd/>
            <a:tailEnd/>
          </a:ln>
        </p:spPr>
      </p:pic>
      <p:sp>
        <p:nvSpPr>
          <p:cNvPr id="28675" name="Text Box 3"/>
          <p:cNvSpPr txBox="1">
            <a:spLocks noChangeArrowheads="1"/>
          </p:cNvSpPr>
          <p:nvPr/>
        </p:nvSpPr>
        <p:spPr bwMode="auto">
          <a:xfrm>
            <a:off x="0" y="6172200"/>
            <a:ext cx="9144000" cy="584200"/>
          </a:xfrm>
          <a:prstGeom prst="rect">
            <a:avLst/>
          </a:prstGeom>
          <a:noFill/>
          <a:ln w="9525">
            <a:noFill/>
            <a:miter lim="800000"/>
            <a:headEnd/>
            <a:tailEnd/>
          </a:ln>
        </p:spPr>
        <p:txBody>
          <a:bodyPr>
            <a:spAutoFit/>
          </a:bodyPr>
          <a:lstStyle/>
          <a:p>
            <a:pPr algn="ctr">
              <a:spcBef>
                <a:spcPct val="50000"/>
              </a:spcBef>
            </a:pPr>
            <a:r>
              <a:rPr lang="en-US">
                <a:solidFill>
                  <a:schemeClr val="bg1"/>
                </a:solidFill>
              </a:rPr>
              <a:t>Badlands topography at Zabriskie Point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http://lh3.ggpht.com/_ebv_4erFEug/Rr9q9KO3mPI/AAAAAAAAFdA/mN-7gw4CRiY/Artist+palet.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4579" name="Text Box 3"/>
          <p:cNvSpPr txBox="1">
            <a:spLocks noChangeArrowheads="1"/>
          </p:cNvSpPr>
          <p:nvPr/>
        </p:nvSpPr>
        <p:spPr bwMode="auto">
          <a:xfrm>
            <a:off x="4572000" y="6049963"/>
            <a:ext cx="3048000" cy="579437"/>
          </a:xfrm>
          <a:prstGeom prst="rect">
            <a:avLst/>
          </a:prstGeom>
          <a:noFill/>
          <a:ln w="9525">
            <a:noFill/>
            <a:miter lim="800000"/>
            <a:headEnd/>
            <a:tailEnd/>
          </a:ln>
        </p:spPr>
        <p:txBody>
          <a:bodyPr>
            <a:spAutoFit/>
          </a:bodyPr>
          <a:lstStyle/>
          <a:p>
            <a:pPr>
              <a:spcBef>
                <a:spcPct val="50000"/>
              </a:spcBef>
              <a:defRPr/>
            </a:pPr>
            <a:r>
              <a:rPr lang="en-US" dirty="0">
                <a:solidFill>
                  <a:schemeClr val="bg1"/>
                </a:solidFill>
                <a:effectLst>
                  <a:outerShdw blurRad="38100" dist="38100" dir="2700000" algn="tl">
                    <a:srgbClr val="000000">
                      <a:alpha val="43137"/>
                    </a:srgbClr>
                  </a:outerShdw>
                </a:effectLst>
              </a:rPr>
              <a:t>Artist’s Palette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dvartistspalette"/>
          <p:cNvPicPr>
            <a:picLocks noChangeAspect="1" noChangeArrowheads="1"/>
          </p:cNvPicPr>
          <p:nvPr/>
        </p:nvPicPr>
        <p:blipFill>
          <a:blip r:embed="rId3"/>
          <a:srcRect/>
          <a:stretch>
            <a:fillRect/>
          </a:stretch>
        </p:blipFill>
        <p:spPr bwMode="auto">
          <a:xfrm>
            <a:off x="0" y="896938"/>
            <a:ext cx="9144000" cy="5064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9" name="Picture 2" descr="DV fault map"/>
          <p:cNvPicPr>
            <a:picLocks noChangeAspect="1" noChangeArrowheads="1"/>
          </p:cNvPicPr>
          <p:nvPr/>
        </p:nvPicPr>
        <p:blipFill>
          <a:blip r:embed="rId4"/>
          <a:srcRect/>
          <a:stretch>
            <a:fillRect/>
          </a:stretch>
        </p:blipFill>
        <p:spPr bwMode="auto">
          <a:xfrm>
            <a:off x="1143000" y="0"/>
            <a:ext cx="6865938" cy="8610600"/>
          </a:xfrm>
          <a:prstGeom prst="rect">
            <a:avLst/>
          </a:prstGeom>
          <a:noFill/>
          <a:ln w="9525">
            <a:noFill/>
            <a:miter lim="800000"/>
            <a:headEnd/>
            <a:tailEnd/>
          </a:ln>
        </p:spPr>
      </p:pic>
      <p:sp>
        <p:nvSpPr>
          <p:cNvPr id="1030" name="Right Arrow 2"/>
          <p:cNvSpPr>
            <a:spLocks noChangeArrowheads="1"/>
          </p:cNvSpPr>
          <p:nvPr/>
        </p:nvSpPr>
        <p:spPr bwMode="auto">
          <a:xfrm rot="2296955">
            <a:off x="5715000" y="4332288"/>
            <a:ext cx="838200" cy="609600"/>
          </a:xfrm>
          <a:prstGeom prst="rightArrow">
            <a:avLst>
              <a:gd name="adj1" fmla="val 50000"/>
              <a:gd name="adj2" fmla="val 50003"/>
            </a:avLst>
          </a:prstGeom>
          <a:solidFill>
            <a:schemeClr val="accent1"/>
          </a:solidFill>
          <a:ln w="9525" algn="ctr">
            <a:solidFill>
              <a:schemeClr val="tx1"/>
            </a:solidFill>
            <a:round/>
            <a:headEnd/>
            <a:tailEnd/>
          </a:ln>
        </p:spPr>
        <p:txBody>
          <a:bodyPr/>
          <a:lstStyle/>
          <a:p>
            <a:endParaRPr lang="en-US"/>
          </a:p>
        </p:txBody>
      </p:sp>
      <p:sp>
        <p:nvSpPr>
          <p:cNvPr id="1031" name="Right Arrow 3"/>
          <p:cNvSpPr>
            <a:spLocks noChangeArrowheads="1"/>
          </p:cNvSpPr>
          <p:nvPr/>
        </p:nvSpPr>
        <p:spPr bwMode="auto">
          <a:xfrm rot="-8343799">
            <a:off x="3830638" y="2943225"/>
            <a:ext cx="838200" cy="609600"/>
          </a:xfrm>
          <a:prstGeom prst="rightArrow">
            <a:avLst>
              <a:gd name="adj1" fmla="val 50000"/>
              <a:gd name="adj2" fmla="val 50003"/>
            </a:avLst>
          </a:prstGeom>
          <a:solidFill>
            <a:schemeClr val="accent1"/>
          </a:solidFill>
          <a:ln w="9525" algn="ctr">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V faults aerial"/>
          <p:cNvPicPr>
            <a:picLocks noChangeAspect="1" noChangeArrowheads="1"/>
          </p:cNvPicPr>
          <p:nvPr/>
        </p:nvPicPr>
        <p:blipFill>
          <a:blip r:embed="rId3"/>
          <a:srcRect l="1086"/>
          <a:stretch>
            <a:fillRect/>
          </a:stretch>
        </p:blipFill>
        <p:spPr bwMode="auto">
          <a:xfrm>
            <a:off x="1219200" y="-36513"/>
            <a:ext cx="6934200" cy="6894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Split_Cinder18"/>
          <p:cNvPicPr>
            <a:picLocks noChangeAspect="1" noChangeArrowheads="1"/>
          </p:cNvPicPr>
          <p:nvPr/>
        </p:nvPicPr>
        <p:blipFill>
          <a:blip r:embed="rId3"/>
          <a:srcRect/>
          <a:stretch>
            <a:fillRect/>
          </a:stretch>
        </p:blipFill>
        <p:spPr bwMode="auto">
          <a:xfrm>
            <a:off x="990600" y="381000"/>
            <a:ext cx="7239000" cy="5127625"/>
          </a:xfrm>
          <a:prstGeom prst="rect">
            <a:avLst/>
          </a:prstGeom>
          <a:noFill/>
          <a:ln w="9525">
            <a:noFill/>
            <a:miter lim="800000"/>
            <a:headEnd/>
            <a:tailEnd/>
          </a:ln>
        </p:spPr>
      </p:pic>
      <p:sp>
        <p:nvSpPr>
          <p:cNvPr id="31747" name="Text Box 3"/>
          <p:cNvSpPr txBox="1">
            <a:spLocks noChangeArrowheads="1"/>
          </p:cNvSpPr>
          <p:nvPr/>
        </p:nvSpPr>
        <p:spPr bwMode="auto">
          <a:xfrm>
            <a:off x="2514600" y="5791200"/>
            <a:ext cx="4419600" cy="579438"/>
          </a:xfrm>
          <a:prstGeom prst="rect">
            <a:avLst/>
          </a:prstGeom>
          <a:noFill/>
          <a:ln w="9525">
            <a:noFill/>
            <a:miter lim="800000"/>
            <a:headEnd/>
            <a:tailEnd/>
          </a:ln>
        </p:spPr>
        <p:txBody>
          <a:bodyPr>
            <a:spAutoFit/>
          </a:bodyPr>
          <a:lstStyle/>
          <a:p>
            <a:pPr>
              <a:spcBef>
                <a:spcPct val="50000"/>
              </a:spcBef>
            </a:pPr>
            <a:r>
              <a:rPr lang="en-US"/>
              <a:t>Right or left lateral?</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Split_Cinder18"/>
          <p:cNvPicPr>
            <a:picLocks noChangeAspect="1" noChangeArrowheads="1"/>
          </p:cNvPicPr>
          <p:nvPr/>
        </p:nvPicPr>
        <p:blipFill>
          <a:blip r:embed="rId3"/>
          <a:srcRect/>
          <a:stretch>
            <a:fillRect/>
          </a:stretch>
        </p:blipFill>
        <p:spPr bwMode="auto">
          <a:xfrm>
            <a:off x="990600" y="381000"/>
            <a:ext cx="7239000" cy="5127625"/>
          </a:xfrm>
          <a:prstGeom prst="rect">
            <a:avLst/>
          </a:prstGeom>
          <a:noFill/>
          <a:ln w="9525">
            <a:noFill/>
            <a:miter lim="800000"/>
            <a:headEnd/>
            <a:tailEnd/>
          </a:ln>
        </p:spPr>
      </p:pic>
      <p:sp>
        <p:nvSpPr>
          <p:cNvPr id="32771" name="Text Box 3"/>
          <p:cNvSpPr txBox="1">
            <a:spLocks noChangeArrowheads="1"/>
          </p:cNvSpPr>
          <p:nvPr/>
        </p:nvSpPr>
        <p:spPr bwMode="auto">
          <a:xfrm>
            <a:off x="990600" y="5867400"/>
            <a:ext cx="7010400" cy="579438"/>
          </a:xfrm>
          <a:prstGeom prst="rect">
            <a:avLst/>
          </a:prstGeom>
          <a:noFill/>
          <a:ln w="9525">
            <a:noFill/>
            <a:miter lim="800000"/>
            <a:headEnd/>
            <a:tailEnd/>
          </a:ln>
        </p:spPr>
        <p:txBody>
          <a:bodyPr>
            <a:spAutoFit/>
          </a:bodyPr>
          <a:lstStyle/>
          <a:p>
            <a:pPr>
              <a:spcBef>
                <a:spcPct val="50000"/>
              </a:spcBef>
            </a:pPr>
            <a:r>
              <a:rPr lang="en-US"/>
              <a:t>91m in 400,000 years  =  ? mm/year</a:t>
            </a:r>
          </a:p>
        </p:txBody>
      </p:sp>
      <p:sp>
        <p:nvSpPr>
          <p:cNvPr id="32772" name="Right Arrow 3"/>
          <p:cNvSpPr>
            <a:spLocks noChangeArrowheads="1"/>
          </p:cNvSpPr>
          <p:nvPr/>
        </p:nvSpPr>
        <p:spPr bwMode="auto">
          <a:xfrm rot="1593374">
            <a:off x="4394200" y="3219450"/>
            <a:ext cx="838200" cy="314325"/>
          </a:xfrm>
          <a:prstGeom prst="rightArrow">
            <a:avLst>
              <a:gd name="adj1" fmla="val 50000"/>
              <a:gd name="adj2" fmla="val 50025"/>
            </a:avLst>
          </a:prstGeom>
          <a:solidFill>
            <a:schemeClr val="accent1"/>
          </a:solidFill>
          <a:ln w="9525" algn="ctr">
            <a:solidFill>
              <a:schemeClr val="tx1"/>
            </a:solidFill>
            <a:round/>
            <a:headEnd/>
            <a:tailEnd/>
          </a:ln>
        </p:spPr>
        <p:txBody>
          <a:bodyPr/>
          <a:lstStyle/>
          <a:p>
            <a:endParaRPr lang="en-US"/>
          </a:p>
        </p:txBody>
      </p:sp>
      <p:sp>
        <p:nvSpPr>
          <p:cNvPr id="32773" name="Right Arrow 4"/>
          <p:cNvSpPr>
            <a:spLocks noChangeArrowheads="1"/>
          </p:cNvSpPr>
          <p:nvPr/>
        </p:nvSpPr>
        <p:spPr bwMode="auto">
          <a:xfrm rot="-9313710">
            <a:off x="2914650" y="3524250"/>
            <a:ext cx="838200" cy="320675"/>
          </a:xfrm>
          <a:prstGeom prst="rightArrow">
            <a:avLst>
              <a:gd name="adj1" fmla="val 50000"/>
              <a:gd name="adj2" fmla="val 49954"/>
            </a:avLst>
          </a:prstGeom>
          <a:solidFill>
            <a:schemeClr val="accent1"/>
          </a:solidFill>
          <a:ln w="9525" algn="ctr">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Split_Cinder18"/>
          <p:cNvPicPr>
            <a:picLocks noChangeAspect="1" noChangeArrowheads="1"/>
          </p:cNvPicPr>
          <p:nvPr/>
        </p:nvPicPr>
        <p:blipFill>
          <a:blip r:embed="rId3"/>
          <a:srcRect/>
          <a:stretch>
            <a:fillRect/>
          </a:stretch>
        </p:blipFill>
        <p:spPr bwMode="auto">
          <a:xfrm>
            <a:off x="990600" y="381000"/>
            <a:ext cx="7239000" cy="5127625"/>
          </a:xfrm>
          <a:prstGeom prst="rect">
            <a:avLst/>
          </a:prstGeom>
          <a:noFill/>
          <a:ln w="9525">
            <a:noFill/>
            <a:miter lim="800000"/>
            <a:headEnd/>
            <a:tailEnd/>
          </a:ln>
        </p:spPr>
      </p:pic>
      <p:sp>
        <p:nvSpPr>
          <p:cNvPr id="33795" name="Text Box 3"/>
          <p:cNvSpPr txBox="1">
            <a:spLocks noChangeArrowheads="1"/>
          </p:cNvSpPr>
          <p:nvPr/>
        </p:nvSpPr>
        <p:spPr bwMode="auto">
          <a:xfrm>
            <a:off x="0" y="5867400"/>
            <a:ext cx="9144000" cy="584200"/>
          </a:xfrm>
          <a:prstGeom prst="rect">
            <a:avLst/>
          </a:prstGeom>
          <a:noFill/>
          <a:ln w="9525">
            <a:noFill/>
            <a:miter lim="800000"/>
            <a:headEnd/>
            <a:tailEnd/>
          </a:ln>
        </p:spPr>
        <p:txBody>
          <a:bodyPr>
            <a:spAutoFit/>
          </a:bodyPr>
          <a:lstStyle/>
          <a:p>
            <a:pPr algn="ctr">
              <a:spcBef>
                <a:spcPct val="50000"/>
              </a:spcBef>
            </a:pPr>
            <a:r>
              <a:rPr lang="en-US">
                <a:solidFill>
                  <a:schemeClr val="bg1"/>
                </a:solidFill>
              </a:rPr>
              <a:t>91m / 400,000 years  = 2.3 mm/year</a:t>
            </a:r>
          </a:p>
        </p:txBody>
      </p:sp>
      <p:sp>
        <p:nvSpPr>
          <p:cNvPr id="33796" name="Right Arrow 3"/>
          <p:cNvSpPr>
            <a:spLocks noChangeArrowheads="1"/>
          </p:cNvSpPr>
          <p:nvPr/>
        </p:nvSpPr>
        <p:spPr bwMode="auto">
          <a:xfrm rot="1593374">
            <a:off x="4394200" y="3219450"/>
            <a:ext cx="838200" cy="314325"/>
          </a:xfrm>
          <a:prstGeom prst="rightArrow">
            <a:avLst>
              <a:gd name="adj1" fmla="val 50000"/>
              <a:gd name="adj2" fmla="val 50025"/>
            </a:avLst>
          </a:prstGeom>
          <a:solidFill>
            <a:schemeClr val="accent1"/>
          </a:solidFill>
          <a:ln w="9525" algn="ctr">
            <a:solidFill>
              <a:schemeClr val="tx1"/>
            </a:solidFill>
            <a:round/>
            <a:headEnd/>
            <a:tailEnd/>
          </a:ln>
        </p:spPr>
        <p:txBody>
          <a:bodyPr/>
          <a:lstStyle/>
          <a:p>
            <a:endParaRPr lang="en-US"/>
          </a:p>
        </p:txBody>
      </p:sp>
      <p:sp>
        <p:nvSpPr>
          <p:cNvPr id="33797" name="Right Arrow 4"/>
          <p:cNvSpPr>
            <a:spLocks noChangeArrowheads="1"/>
          </p:cNvSpPr>
          <p:nvPr/>
        </p:nvSpPr>
        <p:spPr bwMode="auto">
          <a:xfrm rot="-9313710">
            <a:off x="2914650" y="3524250"/>
            <a:ext cx="838200" cy="320675"/>
          </a:xfrm>
          <a:prstGeom prst="rightArrow">
            <a:avLst>
              <a:gd name="adj1" fmla="val 50000"/>
              <a:gd name="adj2" fmla="val 49954"/>
            </a:avLst>
          </a:prstGeom>
          <a:solidFill>
            <a:schemeClr val="accent1"/>
          </a:solidFill>
          <a:ln w="9525" algn="ctr">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DV faults aerial"/>
          <p:cNvPicPr>
            <a:picLocks noChangeAspect="1" noChangeArrowheads="1"/>
          </p:cNvPicPr>
          <p:nvPr/>
        </p:nvPicPr>
        <p:blipFill>
          <a:blip r:embed="rId3"/>
          <a:srcRect l="1086"/>
          <a:stretch>
            <a:fillRect/>
          </a:stretch>
        </p:blipFill>
        <p:spPr bwMode="auto">
          <a:xfrm>
            <a:off x="1219200" y="-36513"/>
            <a:ext cx="6934200" cy="6894513"/>
          </a:xfrm>
          <a:prstGeom prst="rect">
            <a:avLst/>
          </a:prstGeom>
          <a:noFill/>
          <a:ln w="9525">
            <a:noFill/>
            <a:miter lim="800000"/>
            <a:headEnd/>
            <a:tailEnd/>
          </a:ln>
        </p:spPr>
      </p:pic>
      <p:sp>
        <p:nvSpPr>
          <p:cNvPr id="34819" name="Right Arrow 3"/>
          <p:cNvSpPr>
            <a:spLocks noChangeArrowheads="1"/>
          </p:cNvSpPr>
          <p:nvPr/>
        </p:nvSpPr>
        <p:spPr bwMode="auto">
          <a:xfrm rot="2296955">
            <a:off x="5051425" y="4156075"/>
            <a:ext cx="838200" cy="609600"/>
          </a:xfrm>
          <a:prstGeom prst="rightArrow">
            <a:avLst>
              <a:gd name="adj1" fmla="val 50000"/>
              <a:gd name="adj2" fmla="val 50003"/>
            </a:avLst>
          </a:prstGeom>
          <a:solidFill>
            <a:schemeClr val="accent1"/>
          </a:solidFill>
          <a:ln w="9525" algn="ctr">
            <a:solidFill>
              <a:schemeClr val="tx1"/>
            </a:solidFill>
            <a:round/>
            <a:headEnd/>
            <a:tailEnd/>
          </a:ln>
        </p:spPr>
        <p:txBody>
          <a:bodyPr/>
          <a:lstStyle/>
          <a:p>
            <a:endParaRPr lang="en-US"/>
          </a:p>
        </p:txBody>
      </p:sp>
      <p:sp>
        <p:nvSpPr>
          <p:cNvPr id="34820" name="Right Arrow 4"/>
          <p:cNvSpPr>
            <a:spLocks noChangeArrowheads="1"/>
          </p:cNvSpPr>
          <p:nvPr/>
        </p:nvSpPr>
        <p:spPr bwMode="auto">
          <a:xfrm rot="-8343799">
            <a:off x="2382838" y="2181225"/>
            <a:ext cx="838200" cy="609600"/>
          </a:xfrm>
          <a:prstGeom prst="rightArrow">
            <a:avLst>
              <a:gd name="adj1" fmla="val 50000"/>
              <a:gd name="adj2" fmla="val 50003"/>
            </a:avLst>
          </a:prstGeom>
          <a:solidFill>
            <a:schemeClr val="accent1"/>
          </a:solidFill>
          <a:ln w="9525" algn="ctr">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turtleback normal fault"/>
          <p:cNvPicPr>
            <a:picLocks noChangeAspect="1" noChangeArrowheads="1"/>
          </p:cNvPicPr>
          <p:nvPr/>
        </p:nvPicPr>
        <p:blipFill>
          <a:blip r:embed="rId3"/>
          <a:srcRect/>
          <a:stretch>
            <a:fillRect/>
          </a:stretch>
        </p:blipFill>
        <p:spPr bwMode="auto">
          <a:xfrm>
            <a:off x="0" y="0"/>
            <a:ext cx="9144000" cy="6862763"/>
          </a:xfrm>
          <a:prstGeom prst="rect">
            <a:avLst/>
          </a:prstGeom>
          <a:noFill/>
          <a:ln w="9525">
            <a:noFill/>
            <a:miter lim="800000"/>
            <a:headEnd/>
            <a:tailEnd/>
          </a:ln>
        </p:spPr>
      </p:pic>
      <p:sp>
        <p:nvSpPr>
          <p:cNvPr id="35843" name="Right Arrow 2"/>
          <p:cNvSpPr>
            <a:spLocks noChangeArrowheads="1"/>
          </p:cNvSpPr>
          <p:nvPr/>
        </p:nvSpPr>
        <p:spPr bwMode="auto">
          <a:xfrm rot="-3842828">
            <a:off x="5198269" y="3158332"/>
            <a:ext cx="838200" cy="487362"/>
          </a:xfrm>
          <a:prstGeom prst="rightArrow">
            <a:avLst>
              <a:gd name="adj1" fmla="val 50000"/>
              <a:gd name="adj2" fmla="val 50075"/>
            </a:avLst>
          </a:prstGeom>
          <a:solidFill>
            <a:schemeClr val="accent1"/>
          </a:solidFill>
          <a:ln w="9525" algn="ctr">
            <a:solidFill>
              <a:schemeClr val="tx1"/>
            </a:solidFill>
            <a:round/>
            <a:headEnd/>
            <a:tailEnd/>
          </a:ln>
        </p:spPr>
        <p:txBody>
          <a:bodyPr/>
          <a:lstStyle/>
          <a:p>
            <a:endParaRPr lang="en-US"/>
          </a:p>
        </p:txBody>
      </p:sp>
      <p:sp>
        <p:nvSpPr>
          <p:cNvPr id="35844" name="Right Arrow 3"/>
          <p:cNvSpPr>
            <a:spLocks noChangeArrowheads="1"/>
          </p:cNvSpPr>
          <p:nvPr/>
        </p:nvSpPr>
        <p:spPr bwMode="auto">
          <a:xfrm rot="7114648">
            <a:off x="4228307" y="2748756"/>
            <a:ext cx="838200" cy="487363"/>
          </a:xfrm>
          <a:prstGeom prst="rightArrow">
            <a:avLst>
              <a:gd name="adj1" fmla="val 50000"/>
              <a:gd name="adj2" fmla="val 50075"/>
            </a:avLst>
          </a:prstGeom>
          <a:solidFill>
            <a:schemeClr val="accent1"/>
          </a:solidFill>
          <a:ln w="9525" algn="ctr">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wglass1"/>
          <p:cNvPicPr>
            <a:picLocks noChangeAspect="1" noChangeArrowheads="1"/>
          </p:cNvPicPr>
          <p:nvPr/>
        </p:nvPicPr>
        <p:blipFill>
          <a:blip r:embed="rId3"/>
          <a:srcRect/>
          <a:stretch>
            <a:fillRect/>
          </a:stretch>
        </p:blipFill>
        <p:spPr bwMode="auto">
          <a:xfrm>
            <a:off x="0" y="3367088"/>
            <a:ext cx="5410200" cy="3490912"/>
          </a:xfrm>
          <a:prstGeom prst="rect">
            <a:avLst/>
          </a:prstGeom>
          <a:noFill/>
          <a:ln w="9525">
            <a:noFill/>
            <a:miter lim="800000"/>
            <a:headEnd/>
            <a:tailEnd/>
          </a:ln>
        </p:spPr>
      </p:pic>
      <p:pic>
        <p:nvPicPr>
          <p:cNvPr id="36867" name="Picture 3" descr="wglass2"/>
          <p:cNvPicPr>
            <a:picLocks noChangeAspect="1" noChangeArrowheads="1"/>
          </p:cNvPicPr>
          <p:nvPr/>
        </p:nvPicPr>
        <p:blipFill>
          <a:blip r:embed="rId4"/>
          <a:srcRect/>
          <a:stretch>
            <a:fillRect/>
          </a:stretch>
        </p:blipFill>
        <p:spPr bwMode="auto">
          <a:xfrm>
            <a:off x="4495800" y="0"/>
            <a:ext cx="4648200" cy="3352800"/>
          </a:xfrm>
          <a:prstGeom prst="rect">
            <a:avLst/>
          </a:prstGeom>
          <a:noFill/>
          <a:ln w="9525">
            <a:noFill/>
            <a:miter lim="800000"/>
            <a:headEnd/>
            <a:tailEnd/>
          </a:ln>
        </p:spPr>
      </p:pic>
      <p:sp>
        <p:nvSpPr>
          <p:cNvPr id="36868" name="Text Box 4"/>
          <p:cNvSpPr txBox="1">
            <a:spLocks noChangeArrowheads="1"/>
          </p:cNvSpPr>
          <p:nvPr/>
        </p:nvSpPr>
        <p:spPr bwMode="auto">
          <a:xfrm>
            <a:off x="990600" y="1524000"/>
            <a:ext cx="2514600" cy="579438"/>
          </a:xfrm>
          <a:prstGeom prst="rect">
            <a:avLst/>
          </a:prstGeom>
          <a:noFill/>
          <a:ln w="9525">
            <a:noFill/>
            <a:miter lim="800000"/>
            <a:headEnd/>
            <a:tailEnd/>
          </a:ln>
        </p:spPr>
        <p:txBody>
          <a:bodyPr>
            <a:spAutoFit/>
          </a:bodyPr>
          <a:lstStyle/>
          <a:p>
            <a:pPr>
              <a:spcBef>
                <a:spcPct val="50000"/>
              </a:spcBef>
            </a:pPr>
            <a:r>
              <a:rPr lang="en-US"/>
              <a:t>wineglass</a:t>
            </a:r>
          </a:p>
        </p:txBody>
      </p:sp>
      <p:sp>
        <p:nvSpPr>
          <p:cNvPr id="36869" name="Text Box 5"/>
          <p:cNvSpPr txBox="1">
            <a:spLocks noChangeArrowheads="1"/>
          </p:cNvSpPr>
          <p:nvPr/>
        </p:nvSpPr>
        <p:spPr bwMode="auto">
          <a:xfrm>
            <a:off x="6400800" y="4876800"/>
            <a:ext cx="1981200" cy="579438"/>
          </a:xfrm>
          <a:prstGeom prst="rect">
            <a:avLst/>
          </a:prstGeom>
          <a:noFill/>
          <a:ln w="9525">
            <a:noFill/>
            <a:miter lim="800000"/>
            <a:headEnd/>
            <a:tailEnd/>
          </a:ln>
        </p:spPr>
        <p:txBody>
          <a:bodyPr>
            <a:spAutoFit/>
          </a:bodyPr>
          <a:lstStyle/>
          <a:p>
            <a:pPr>
              <a:spcBef>
                <a:spcPct val="50000"/>
              </a:spcBef>
            </a:pPr>
            <a:r>
              <a:rPr lang="en-US"/>
              <a:t>canyons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http://www.uoregon.edu/~millerm/Dep-03.jpeg"/>
          <p:cNvPicPr>
            <a:picLocks noChangeAspect="1" noChangeArrowheads="1"/>
          </p:cNvPicPr>
          <p:nvPr/>
        </p:nvPicPr>
        <p:blipFill>
          <a:blip r:embed="rId3"/>
          <a:srcRect/>
          <a:stretch>
            <a:fillRect/>
          </a:stretch>
        </p:blipFill>
        <p:spPr bwMode="auto">
          <a:xfrm>
            <a:off x="25400" y="419100"/>
            <a:ext cx="9093200"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http://www.uoregon.edu/~millerm/Dep-03.jpeg"/>
          <p:cNvPicPr>
            <a:picLocks noChangeAspect="1" noChangeArrowheads="1"/>
          </p:cNvPicPr>
          <p:nvPr/>
        </p:nvPicPr>
        <p:blipFill>
          <a:blip r:embed="rId3"/>
          <a:srcRect/>
          <a:stretch>
            <a:fillRect/>
          </a:stretch>
        </p:blipFill>
        <p:spPr bwMode="auto">
          <a:xfrm>
            <a:off x="25400" y="419100"/>
            <a:ext cx="9093200" cy="6019800"/>
          </a:xfrm>
          <a:prstGeom prst="rect">
            <a:avLst/>
          </a:prstGeom>
          <a:noFill/>
          <a:ln w="9525">
            <a:noFill/>
            <a:miter lim="800000"/>
            <a:headEnd/>
            <a:tailEnd/>
          </a:ln>
        </p:spPr>
      </p:pic>
      <p:pic>
        <p:nvPicPr>
          <p:cNvPr id="38915" name="Picture 6" descr="C:\Documents and Settings\Gary Jacobson\Desktop\martini2.tif"/>
          <p:cNvPicPr>
            <a:picLocks noChangeAspect="1" noChangeArrowheads="1"/>
          </p:cNvPicPr>
          <p:nvPr/>
        </p:nvPicPr>
        <p:blipFill>
          <a:blip r:embed="rId4"/>
          <a:srcRect/>
          <a:stretch>
            <a:fillRect/>
          </a:stretch>
        </p:blipFill>
        <p:spPr bwMode="auto">
          <a:xfrm>
            <a:off x="3657600" y="1600200"/>
            <a:ext cx="22098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V faults aerial"/>
          <p:cNvPicPr>
            <a:picLocks noChangeAspect="1" noChangeArrowheads="1"/>
          </p:cNvPicPr>
          <p:nvPr/>
        </p:nvPicPr>
        <p:blipFill>
          <a:blip r:embed="rId3"/>
          <a:srcRect l="1086"/>
          <a:stretch>
            <a:fillRect/>
          </a:stretch>
        </p:blipFill>
        <p:spPr bwMode="auto">
          <a:xfrm>
            <a:off x="1219200" y="-36513"/>
            <a:ext cx="6934200" cy="6894513"/>
          </a:xfrm>
          <a:prstGeom prst="rect">
            <a:avLst/>
          </a:prstGeom>
          <a:noFill/>
          <a:ln w="9525">
            <a:noFill/>
            <a:miter lim="800000"/>
            <a:headEnd/>
            <a:tailEnd/>
          </a:ln>
        </p:spPr>
      </p:pic>
      <p:sp>
        <p:nvSpPr>
          <p:cNvPr id="4" name="Freeform 3"/>
          <p:cNvSpPr>
            <a:spLocks noChangeArrowheads="1"/>
          </p:cNvSpPr>
          <p:nvPr/>
        </p:nvSpPr>
        <p:spPr bwMode="auto">
          <a:xfrm>
            <a:off x="-152400" y="-2514600"/>
            <a:ext cx="9723438" cy="6172200"/>
          </a:xfrm>
          <a:custGeom>
            <a:avLst/>
            <a:gdLst>
              <a:gd name="T0" fmla="*/ 0 w 7936259"/>
              <a:gd name="T1" fmla="*/ 0 h 3789410"/>
              <a:gd name="T2" fmla="*/ 7936259 w 7936259"/>
              <a:gd name="T3" fmla="*/ 3789410 h 3789410"/>
            </a:gdLst>
            <a:ahLst/>
            <a:cxnLst/>
            <a:rect l="T0" t="T1" r="T2" b="T3"/>
            <a:pathLst>
              <a:path w="7936259" h="3789410">
                <a:moveTo>
                  <a:pt x="39168" y="268824"/>
                </a:moveTo>
                <a:cubicBezTo>
                  <a:pt x="47085" y="276741"/>
                  <a:pt x="63830" y="283438"/>
                  <a:pt x="74794" y="292575"/>
                </a:cubicBezTo>
                <a:cubicBezTo>
                  <a:pt x="166230" y="368772"/>
                  <a:pt x="57593" y="292983"/>
                  <a:pt x="146046" y="351952"/>
                </a:cubicBezTo>
                <a:cubicBezTo>
                  <a:pt x="169399" y="386982"/>
                  <a:pt x="171133" y="394630"/>
                  <a:pt x="205422" y="423204"/>
                </a:cubicBezTo>
                <a:cubicBezTo>
                  <a:pt x="216386" y="432341"/>
                  <a:pt x="230084" y="437817"/>
                  <a:pt x="241048" y="446954"/>
                </a:cubicBezTo>
                <a:cubicBezTo>
                  <a:pt x="253950" y="457705"/>
                  <a:pt x="263772" y="471829"/>
                  <a:pt x="276674" y="482580"/>
                </a:cubicBezTo>
                <a:cubicBezTo>
                  <a:pt x="287638" y="491717"/>
                  <a:pt x="302208" y="496239"/>
                  <a:pt x="312300" y="506331"/>
                </a:cubicBezTo>
                <a:cubicBezTo>
                  <a:pt x="326295" y="520326"/>
                  <a:pt x="336422" y="537727"/>
                  <a:pt x="347926" y="553832"/>
                </a:cubicBezTo>
                <a:cubicBezTo>
                  <a:pt x="374778" y="591424"/>
                  <a:pt x="374038" y="598150"/>
                  <a:pt x="407303" y="636959"/>
                </a:cubicBezTo>
                <a:cubicBezTo>
                  <a:pt x="442321" y="677813"/>
                  <a:pt x="438049" y="667403"/>
                  <a:pt x="478555" y="696336"/>
                </a:cubicBezTo>
                <a:cubicBezTo>
                  <a:pt x="494660" y="707840"/>
                  <a:pt x="509951" y="720458"/>
                  <a:pt x="526056" y="731962"/>
                </a:cubicBezTo>
                <a:cubicBezTo>
                  <a:pt x="537670" y="740258"/>
                  <a:pt x="550718" y="746576"/>
                  <a:pt x="561682" y="755713"/>
                </a:cubicBezTo>
                <a:cubicBezTo>
                  <a:pt x="633896" y="815891"/>
                  <a:pt x="556915" y="771143"/>
                  <a:pt x="644809" y="815089"/>
                </a:cubicBezTo>
                <a:cubicBezTo>
                  <a:pt x="712341" y="882621"/>
                  <a:pt x="647318" y="828220"/>
                  <a:pt x="716061" y="862591"/>
                </a:cubicBezTo>
                <a:cubicBezTo>
                  <a:pt x="808144" y="908633"/>
                  <a:pt x="697766" y="868366"/>
                  <a:pt x="787313" y="898217"/>
                </a:cubicBezTo>
                <a:cubicBezTo>
                  <a:pt x="799188" y="918009"/>
                  <a:pt x="807740" y="940223"/>
                  <a:pt x="822939" y="957593"/>
                </a:cubicBezTo>
                <a:cubicBezTo>
                  <a:pt x="833246" y="969372"/>
                  <a:pt x="889027" y="1005610"/>
                  <a:pt x="906066" y="1016970"/>
                </a:cubicBezTo>
                <a:cubicBezTo>
                  <a:pt x="930078" y="1064993"/>
                  <a:pt x="924177" y="1065709"/>
                  <a:pt x="965443" y="1100097"/>
                </a:cubicBezTo>
                <a:cubicBezTo>
                  <a:pt x="976407" y="1109234"/>
                  <a:pt x="990977" y="1113756"/>
                  <a:pt x="1001069" y="1123848"/>
                </a:cubicBezTo>
                <a:cubicBezTo>
                  <a:pt x="1056844" y="1179623"/>
                  <a:pt x="1014153" y="1161734"/>
                  <a:pt x="1072321" y="1206975"/>
                </a:cubicBezTo>
                <a:cubicBezTo>
                  <a:pt x="1145909" y="1264210"/>
                  <a:pt x="1130536" y="1238212"/>
                  <a:pt x="1191074" y="1290102"/>
                </a:cubicBezTo>
                <a:cubicBezTo>
                  <a:pt x="1203825" y="1301032"/>
                  <a:pt x="1213443" y="1315417"/>
                  <a:pt x="1226700" y="1325728"/>
                </a:cubicBezTo>
                <a:cubicBezTo>
                  <a:pt x="1249232" y="1343253"/>
                  <a:pt x="1274201" y="1357396"/>
                  <a:pt x="1297952" y="1373230"/>
                </a:cubicBezTo>
                <a:cubicBezTo>
                  <a:pt x="1309827" y="1381147"/>
                  <a:pt x="1323486" y="1386888"/>
                  <a:pt x="1333578" y="1396980"/>
                </a:cubicBezTo>
                <a:cubicBezTo>
                  <a:pt x="1345453" y="1408855"/>
                  <a:pt x="1356302" y="1421855"/>
                  <a:pt x="1369204" y="1432606"/>
                </a:cubicBezTo>
                <a:cubicBezTo>
                  <a:pt x="1471376" y="1517750"/>
                  <a:pt x="1323967" y="1377883"/>
                  <a:pt x="1452331" y="1491983"/>
                </a:cubicBezTo>
                <a:cubicBezTo>
                  <a:pt x="1473251" y="1510579"/>
                  <a:pt x="1490045" y="1533634"/>
                  <a:pt x="1511708" y="1551359"/>
                </a:cubicBezTo>
                <a:cubicBezTo>
                  <a:pt x="1533801" y="1569435"/>
                  <a:pt x="1559209" y="1583027"/>
                  <a:pt x="1582960" y="1598861"/>
                </a:cubicBezTo>
                <a:lnTo>
                  <a:pt x="1618586" y="1622611"/>
                </a:lnTo>
                <a:cubicBezTo>
                  <a:pt x="1660969" y="1686184"/>
                  <a:pt x="1632245" y="1648145"/>
                  <a:pt x="1713589" y="1729489"/>
                </a:cubicBezTo>
                <a:lnTo>
                  <a:pt x="1749215" y="1765115"/>
                </a:lnTo>
                <a:cubicBezTo>
                  <a:pt x="1761090" y="1776990"/>
                  <a:pt x="1770868" y="1791425"/>
                  <a:pt x="1784841" y="1800741"/>
                </a:cubicBezTo>
                <a:cubicBezTo>
                  <a:pt x="1796716" y="1808658"/>
                  <a:pt x="1809799" y="1815010"/>
                  <a:pt x="1820466" y="1824492"/>
                </a:cubicBezTo>
                <a:cubicBezTo>
                  <a:pt x="1845570" y="1846807"/>
                  <a:pt x="1863770" y="1877113"/>
                  <a:pt x="1891718" y="1895744"/>
                </a:cubicBezTo>
                <a:cubicBezTo>
                  <a:pt x="1903593" y="1903661"/>
                  <a:pt x="1916380" y="1910357"/>
                  <a:pt x="1927344" y="1919494"/>
                </a:cubicBezTo>
                <a:cubicBezTo>
                  <a:pt x="1940246" y="1930245"/>
                  <a:pt x="1950068" y="1944369"/>
                  <a:pt x="1962970" y="1955120"/>
                </a:cubicBezTo>
                <a:cubicBezTo>
                  <a:pt x="1993665" y="1980699"/>
                  <a:pt x="1998515" y="1978844"/>
                  <a:pt x="2034222" y="1990746"/>
                </a:cubicBezTo>
                <a:cubicBezTo>
                  <a:pt x="2042139" y="2002621"/>
                  <a:pt x="2045207" y="2019989"/>
                  <a:pt x="2057973" y="2026372"/>
                </a:cubicBezTo>
                <a:cubicBezTo>
                  <a:pt x="2079509" y="2037140"/>
                  <a:pt x="2105720" y="2033025"/>
                  <a:pt x="2129225" y="2038248"/>
                </a:cubicBezTo>
                <a:cubicBezTo>
                  <a:pt x="2141445" y="2040963"/>
                  <a:pt x="2152815" y="2046684"/>
                  <a:pt x="2164851" y="2050123"/>
                </a:cubicBezTo>
                <a:cubicBezTo>
                  <a:pt x="2180544" y="2054607"/>
                  <a:pt x="2196518" y="2058040"/>
                  <a:pt x="2212352" y="2061998"/>
                </a:cubicBezTo>
                <a:lnTo>
                  <a:pt x="2283604" y="2109500"/>
                </a:lnTo>
                <a:cubicBezTo>
                  <a:pt x="2295479" y="2117417"/>
                  <a:pt x="2305690" y="2128736"/>
                  <a:pt x="2319230" y="2133250"/>
                </a:cubicBezTo>
                <a:lnTo>
                  <a:pt x="2354856" y="2145126"/>
                </a:lnTo>
                <a:cubicBezTo>
                  <a:pt x="2366731" y="2157001"/>
                  <a:pt x="2375801" y="2172596"/>
                  <a:pt x="2390482" y="2180752"/>
                </a:cubicBezTo>
                <a:cubicBezTo>
                  <a:pt x="2412367" y="2192910"/>
                  <a:pt x="2461734" y="2204502"/>
                  <a:pt x="2461734" y="2204502"/>
                </a:cubicBezTo>
                <a:cubicBezTo>
                  <a:pt x="2494119" y="2236887"/>
                  <a:pt x="2504237" y="2250364"/>
                  <a:pt x="2544861" y="2275754"/>
                </a:cubicBezTo>
                <a:cubicBezTo>
                  <a:pt x="2578403" y="2296718"/>
                  <a:pt x="2593356" y="2299836"/>
                  <a:pt x="2627989" y="2311380"/>
                </a:cubicBezTo>
                <a:cubicBezTo>
                  <a:pt x="2729409" y="2378994"/>
                  <a:pt x="2566128" y="2277540"/>
                  <a:pt x="2746742" y="2347006"/>
                </a:cubicBezTo>
                <a:cubicBezTo>
                  <a:pt x="2773384" y="2357253"/>
                  <a:pt x="2792463" y="2381741"/>
                  <a:pt x="2817994" y="2394507"/>
                </a:cubicBezTo>
                <a:cubicBezTo>
                  <a:pt x="2833828" y="2402424"/>
                  <a:pt x="2850766" y="2408438"/>
                  <a:pt x="2865495" y="2418258"/>
                </a:cubicBezTo>
                <a:cubicBezTo>
                  <a:pt x="2898431" y="2440216"/>
                  <a:pt x="2928830" y="2465759"/>
                  <a:pt x="2960498" y="2489510"/>
                </a:cubicBezTo>
                <a:cubicBezTo>
                  <a:pt x="2971255" y="2497578"/>
                  <a:pt x="3026261" y="2540205"/>
                  <a:pt x="3043625" y="2548887"/>
                </a:cubicBezTo>
                <a:cubicBezTo>
                  <a:pt x="3054821" y="2554485"/>
                  <a:pt x="3067376" y="2556804"/>
                  <a:pt x="3079251" y="2560762"/>
                </a:cubicBezTo>
                <a:cubicBezTo>
                  <a:pt x="3129899" y="2594527"/>
                  <a:pt x="3146885" y="2610106"/>
                  <a:pt x="3198004" y="2632014"/>
                </a:cubicBezTo>
                <a:cubicBezTo>
                  <a:pt x="3209510" y="2636945"/>
                  <a:pt x="3222434" y="2638291"/>
                  <a:pt x="3233630" y="2643889"/>
                </a:cubicBezTo>
                <a:cubicBezTo>
                  <a:pt x="3254275" y="2654211"/>
                  <a:pt x="3272362" y="2669193"/>
                  <a:pt x="3293007" y="2679515"/>
                </a:cubicBezTo>
                <a:cubicBezTo>
                  <a:pt x="3310048" y="2688035"/>
                  <a:pt x="3360908" y="2699460"/>
                  <a:pt x="3376134" y="2703266"/>
                </a:cubicBezTo>
                <a:cubicBezTo>
                  <a:pt x="3398459" y="2718149"/>
                  <a:pt x="3433761" y="2743813"/>
                  <a:pt x="3459261" y="2750767"/>
                </a:cubicBezTo>
                <a:cubicBezTo>
                  <a:pt x="3486265" y="2758132"/>
                  <a:pt x="3514680" y="2758684"/>
                  <a:pt x="3542389" y="2762643"/>
                </a:cubicBezTo>
                <a:cubicBezTo>
                  <a:pt x="3558223" y="2770560"/>
                  <a:pt x="3573315" y="2780177"/>
                  <a:pt x="3589890" y="2786393"/>
                </a:cubicBezTo>
                <a:cubicBezTo>
                  <a:pt x="3605172" y="2792124"/>
                  <a:pt x="3621758" y="2793578"/>
                  <a:pt x="3637391" y="2798268"/>
                </a:cubicBezTo>
                <a:cubicBezTo>
                  <a:pt x="3661371" y="2805462"/>
                  <a:pt x="3684892" y="2814102"/>
                  <a:pt x="3708643" y="2822019"/>
                </a:cubicBezTo>
                <a:lnTo>
                  <a:pt x="3744269" y="2833894"/>
                </a:lnTo>
                <a:cubicBezTo>
                  <a:pt x="3756144" y="2841811"/>
                  <a:pt x="3767129" y="2851262"/>
                  <a:pt x="3779895" y="2857645"/>
                </a:cubicBezTo>
                <a:cubicBezTo>
                  <a:pt x="3808717" y="2872056"/>
                  <a:pt x="3845095" y="2873268"/>
                  <a:pt x="3874898" y="2881396"/>
                </a:cubicBezTo>
                <a:cubicBezTo>
                  <a:pt x="3899051" y="2887983"/>
                  <a:pt x="3921862" y="2899074"/>
                  <a:pt x="3946150" y="2905146"/>
                </a:cubicBezTo>
                <a:cubicBezTo>
                  <a:pt x="3961984" y="2909105"/>
                  <a:pt x="3978018" y="2912332"/>
                  <a:pt x="3993651" y="2917022"/>
                </a:cubicBezTo>
                <a:cubicBezTo>
                  <a:pt x="4017630" y="2924216"/>
                  <a:pt x="4040119" y="2937231"/>
                  <a:pt x="4064903" y="2940772"/>
                </a:cubicBezTo>
                <a:lnTo>
                  <a:pt x="4148030" y="2952648"/>
                </a:lnTo>
                <a:cubicBezTo>
                  <a:pt x="4253526" y="3031771"/>
                  <a:pt x="4139272" y="2955680"/>
                  <a:pt x="4243033" y="3000149"/>
                </a:cubicBezTo>
                <a:cubicBezTo>
                  <a:pt x="4256151" y="3005771"/>
                  <a:pt x="4265484" y="3018411"/>
                  <a:pt x="4278659" y="3023900"/>
                </a:cubicBezTo>
                <a:cubicBezTo>
                  <a:pt x="4313323" y="3038344"/>
                  <a:pt x="4351948" y="3042732"/>
                  <a:pt x="4385537" y="3059526"/>
                </a:cubicBezTo>
                <a:cubicBezTo>
                  <a:pt x="4451091" y="3092303"/>
                  <a:pt x="4415679" y="3079804"/>
                  <a:pt x="4492415" y="3095152"/>
                </a:cubicBezTo>
                <a:cubicBezTo>
                  <a:pt x="4504290" y="3103069"/>
                  <a:pt x="4515276" y="3112519"/>
                  <a:pt x="4528041" y="3118902"/>
                </a:cubicBezTo>
                <a:cubicBezTo>
                  <a:pt x="4557279" y="3133521"/>
                  <a:pt x="4607543" y="3138091"/>
                  <a:pt x="4634918" y="3142653"/>
                </a:cubicBezTo>
                <a:cubicBezTo>
                  <a:pt x="4654710" y="3150570"/>
                  <a:pt x="4674072" y="3159663"/>
                  <a:pt x="4694295" y="3166404"/>
                </a:cubicBezTo>
                <a:cubicBezTo>
                  <a:pt x="4735670" y="3180196"/>
                  <a:pt x="4769197" y="3181384"/>
                  <a:pt x="4813048" y="3190154"/>
                </a:cubicBezTo>
                <a:cubicBezTo>
                  <a:pt x="4829052" y="3193355"/>
                  <a:pt x="4844716" y="3198071"/>
                  <a:pt x="4860550" y="3202030"/>
                </a:cubicBezTo>
                <a:cubicBezTo>
                  <a:pt x="4936454" y="3252631"/>
                  <a:pt x="4879890" y="3223219"/>
                  <a:pt x="5038679" y="3237655"/>
                </a:cubicBezTo>
                <a:lnTo>
                  <a:pt x="5157433" y="3249531"/>
                </a:lnTo>
                <a:cubicBezTo>
                  <a:pt x="5273524" y="3288227"/>
                  <a:pt x="5147218" y="3249668"/>
                  <a:pt x="5430565" y="3273281"/>
                </a:cubicBezTo>
                <a:cubicBezTo>
                  <a:pt x="5477084" y="3277158"/>
                  <a:pt x="5491205" y="3296297"/>
                  <a:pt x="5537443" y="3308907"/>
                </a:cubicBezTo>
                <a:cubicBezTo>
                  <a:pt x="5560673" y="3315242"/>
                  <a:pt x="5585336" y="3314943"/>
                  <a:pt x="5608695" y="3320783"/>
                </a:cubicBezTo>
                <a:cubicBezTo>
                  <a:pt x="5736904" y="3352835"/>
                  <a:pt x="5629155" y="3331424"/>
                  <a:pt x="5727448" y="3368284"/>
                </a:cubicBezTo>
                <a:cubicBezTo>
                  <a:pt x="5742730" y="3374015"/>
                  <a:pt x="5759116" y="3376201"/>
                  <a:pt x="5774950" y="3380159"/>
                </a:cubicBezTo>
                <a:cubicBezTo>
                  <a:pt x="5862467" y="3445798"/>
                  <a:pt x="5781018" y="3394311"/>
                  <a:pt x="5869952" y="3427661"/>
                </a:cubicBezTo>
                <a:cubicBezTo>
                  <a:pt x="5922155" y="3447237"/>
                  <a:pt x="5909225" y="3450102"/>
                  <a:pt x="5953079" y="3475162"/>
                </a:cubicBezTo>
                <a:cubicBezTo>
                  <a:pt x="5968449" y="3483945"/>
                  <a:pt x="5983407" y="3494619"/>
                  <a:pt x="6000581" y="3498913"/>
                </a:cubicBezTo>
                <a:cubicBezTo>
                  <a:pt x="6031542" y="3506653"/>
                  <a:pt x="6063916" y="3506830"/>
                  <a:pt x="6095583" y="3510788"/>
                </a:cubicBezTo>
                <a:cubicBezTo>
                  <a:pt x="6186913" y="3571676"/>
                  <a:pt x="6062187" y="3495055"/>
                  <a:pt x="6190586" y="3546414"/>
                </a:cubicBezTo>
                <a:cubicBezTo>
                  <a:pt x="6212017" y="3554986"/>
                  <a:pt x="6228532" y="3573468"/>
                  <a:pt x="6249963" y="3582040"/>
                </a:cubicBezTo>
                <a:cubicBezTo>
                  <a:pt x="6268703" y="3589536"/>
                  <a:pt x="6289692" y="3589292"/>
                  <a:pt x="6309339" y="3593915"/>
                </a:cubicBezTo>
                <a:cubicBezTo>
                  <a:pt x="6595206" y="3661178"/>
                  <a:pt x="6336940" y="3608412"/>
                  <a:pt x="6534970" y="3641417"/>
                </a:cubicBezTo>
                <a:cubicBezTo>
                  <a:pt x="6554880" y="3644735"/>
                  <a:pt x="6574227" y="3651682"/>
                  <a:pt x="6594347" y="3653292"/>
                </a:cubicBezTo>
                <a:cubicBezTo>
                  <a:pt x="6673362" y="3659613"/>
                  <a:pt x="6752684" y="3661209"/>
                  <a:pt x="6831853" y="3665167"/>
                </a:cubicBezTo>
                <a:cubicBezTo>
                  <a:pt x="6847687" y="3669126"/>
                  <a:pt x="6863313" y="3674035"/>
                  <a:pt x="6879355" y="3677043"/>
                </a:cubicBezTo>
                <a:cubicBezTo>
                  <a:pt x="6926687" y="3685918"/>
                  <a:pt x="6975555" y="3687563"/>
                  <a:pt x="7021859" y="3700793"/>
                </a:cubicBezTo>
                <a:cubicBezTo>
                  <a:pt x="7049568" y="3708710"/>
                  <a:pt x="7076410" y="3720817"/>
                  <a:pt x="7104986" y="3724544"/>
                </a:cubicBezTo>
                <a:cubicBezTo>
                  <a:pt x="7167912" y="3732752"/>
                  <a:pt x="7231683" y="3732053"/>
                  <a:pt x="7294991" y="3736419"/>
                </a:cubicBezTo>
                <a:cubicBezTo>
                  <a:pt x="7454752" y="3747437"/>
                  <a:pt x="7414505" y="3743936"/>
                  <a:pt x="7544373" y="3760170"/>
                </a:cubicBezTo>
                <a:cubicBezTo>
                  <a:pt x="7585630" y="3773922"/>
                  <a:pt x="7614393" y="3789410"/>
                  <a:pt x="7663126" y="3760170"/>
                </a:cubicBezTo>
                <a:cubicBezTo>
                  <a:pt x="7698393" y="3739010"/>
                  <a:pt x="7695140" y="3696143"/>
                  <a:pt x="7710628" y="3665167"/>
                </a:cubicBezTo>
                <a:cubicBezTo>
                  <a:pt x="7717011" y="3652402"/>
                  <a:pt x="7727297" y="3641933"/>
                  <a:pt x="7734378" y="3629541"/>
                </a:cubicBezTo>
                <a:cubicBezTo>
                  <a:pt x="7743161" y="3614171"/>
                  <a:pt x="7750939" y="3598217"/>
                  <a:pt x="7758129" y="3582040"/>
                </a:cubicBezTo>
                <a:cubicBezTo>
                  <a:pt x="7818779" y="3445576"/>
                  <a:pt x="7747162" y="3592096"/>
                  <a:pt x="7805630" y="3475162"/>
                </a:cubicBezTo>
                <a:cubicBezTo>
                  <a:pt x="7809588" y="3455370"/>
                  <a:pt x="7811705" y="3435118"/>
                  <a:pt x="7817505" y="3415785"/>
                </a:cubicBezTo>
                <a:cubicBezTo>
                  <a:pt x="7836641" y="3352000"/>
                  <a:pt x="7849757" y="3350256"/>
                  <a:pt x="7876882" y="3285157"/>
                </a:cubicBezTo>
                <a:cubicBezTo>
                  <a:pt x="7886511" y="3262047"/>
                  <a:pt x="7892716" y="3237656"/>
                  <a:pt x="7900633" y="3213905"/>
                </a:cubicBezTo>
                <a:cubicBezTo>
                  <a:pt x="7927701" y="3051491"/>
                  <a:pt x="7914938" y="3118622"/>
                  <a:pt x="7936259" y="3012024"/>
                </a:cubicBezTo>
                <a:cubicBezTo>
                  <a:pt x="7932300" y="2810144"/>
                  <a:pt x="7930150" y="2608220"/>
                  <a:pt x="7924383" y="2406383"/>
                </a:cubicBezTo>
                <a:cubicBezTo>
                  <a:pt x="7922232" y="2331099"/>
                  <a:pt x="7914580" y="2256038"/>
                  <a:pt x="7912508" y="2180752"/>
                </a:cubicBezTo>
                <a:cubicBezTo>
                  <a:pt x="7902704" y="1824539"/>
                  <a:pt x="7900246" y="1468135"/>
                  <a:pt x="7888757" y="1111972"/>
                </a:cubicBezTo>
                <a:cubicBezTo>
                  <a:pt x="7888109" y="1091892"/>
                  <a:pt x="7858686" y="1041806"/>
                  <a:pt x="7853131" y="1028845"/>
                </a:cubicBezTo>
                <a:cubicBezTo>
                  <a:pt x="7848200" y="1017339"/>
                  <a:pt x="7846854" y="1004415"/>
                  <a:pt x="7841256" y="993219"/>
                </a:cubicBezTo>
                <a:cubicBezTo>
                  <a:pt x="7834873" y="980453"/>
                  <a:pt x="7825069" y="969696"/>
                  <a:pt x="7817505" y="957593"/>
                </a:cubicBezTo>
                <a:cubicBezTo>
                  <a:pt x="7805272" y="938020"/>
                  <a:pt x="7792201" y="918862"/>
                  <a:pt x="7781879" y="898217"/>
                </a:cubicBezTo>
                <a:cubicBezTo>
                  <a:pt x="7776281" y="887021"/>
                  <a:pt x="7775088" y="874030"/>
                  <a:pt x="7770004" y="862591"/>
                </a:cubicBezTo>
                <a:cubicBezTo>
                  <a:pt x="7743749" y="803516"/>
                  <a:pt x="7730922" y="785579"/>
                  <a:pt x="7698752" y="731962"/>
                </a:cubicBezTo>
                <a:cubicBezTo>
                  <a:pt x="7692113" y="705407"/>
                  <a:pt x="7674692" y="630559"/>
                  <a:pt x="7663126" y="613209"/>
                </a:cubicBezTo>
                <a:lnTo>
                  <a:pt x="7639376" y="577583"/>
                </a:lnTo>
                <a:cubicBezTo>
                  <a:pt x="7635417" y="557791"/>
                  <a:pt x="7632395" y="537788"/>
                  <a:pt x="7627500" y="518206"/>
                </a:cubicBezTo>
                <a:cubicBezTo>
                  <a:pt x="7624464" y="506062"/>
                  <a:pt x="7619064" y="494616"/>
                  <a:pt x="7615625" y="482580"/>
                </a:cubicBezTo>
                <a:cubicBezTo>
                  <a:pt x="7611141" y="466887"/>
                  <a:pt x="7608234" y="450772"/>
                  <a:pt x="7603750" y="435079"/>
                </a:cubicBezTo>
                <a:cubicBezTo>
                  <a:pt x="7600311" y="423043"/>
                  <a:pt x="7595168" y="411530"/>
                  <a:pt x="7591874" y="399453"/>
                </a:cubicBezTo>
                <a:cubicBezTo>
                  <a:pt x="7583285" y="367961"/>
                  <a:pt x="7586231" y="331610"/>
                  <a:pt x="7568124" y="304450"/>
                </a:cubicBezTo>
                <a:cubicBezTo>
                  <a:pt x="7552290" y="280699"/>
                  <a:pt x="7547702" y="242224"/>
                  <a:pt x="7520622" y="233198"/>
                </a:cubicBezTo>
                <a:cubicBezTo>
                  <a:pt x="7472513" y="217162"/>
                  <a:pt x="7486524" y="220196"/>
                  <a:pt x="7425620" y="209448"/>
                </a:cubicBezTo>
                <a:cubicBezTo>
                  <a:pt x="7305108" y="188181"/>
                  <a:pt x="7301958" y="188389"/>
                  <a:pt x="7199989" y="173822"/>
                </a:cubicBezTo>
                <a:cubicBezTo>
                  <a:pt x="7176238" y="165905"/>
                  <a:pt x="7153458" y="154026"/>
                  <a:pt x="7128737" y="150071"/>
                </a:cubicBezTo>
                <a:cubicBezTo>
                  <a:pt x="6986477" y="127309"/>
                  <a:pt x="6661084" y="110186"/>
                  <a:pt x="6546846" y="102570"/>
                </a:cubicBezTo>
                <a:lnTo>
                  <a:pt x="6368716" y="90694"/>
                </a:lnTo>
                <a:lnTo>
                  <a:pt x="6202461" y="78819"/>
                </a:lnTo>
                <a:cubicBezTo>
                  <a:pt x="5795699" y="121637"/>
                  <a:pt x="6052438" y="104214"/>
                  <a:pt x="5430565" y="90694"/>
                </a:cubicBezTo>
                <a:cubicBezTo>
                  <a:pt x="5367230" y="86736"/>
                  <a:pt x="5304019" y="78819"/>
                  <a:pt x="5240560" y="78819"/>
                </a:cubicBezTo>
                <a:cubicBezTo>
                  <a:pt x="4144268" y="78819"/>
                  <a:pt x="4475156" y="0"/>
                  <a:pt x="4064903" y="102570"/>
                </a:cubicBezTo>
                <a:lnTo>
                  <a:pt x="3566139" y="90694"/>
                </a:lnTo>
                <a:cubicBezTo>
                  <a:pt x="3455122" y="85936"/>
                  <a:pt x="3233630" y="66944"/>
                  <a:pt x="3233630" y="66944"/>
                </a:cubicBezTo>
                <a:lnTo>
                  <a:pt x="2663615" y="78819"/>
                </a:lnTo>
                <a:cubicBezTo>
                  <a:pt x="2639553" y="79710"/>
                  <a:pt x="2616342" y="88514"/>
                  <a:pt x="2592363" y="90694"/>
                </a:cubicBezTo>
                <a:cubicBezTo>
                  <a:pt x="2304893" y="116828"/>
                  <a:pt x="2248236" y="115349"/>
                  <a:pt x="1962970" y="126320"/>
                </a:cubicBezTo>
                <a:cubicBezTo>
                  <a:pt x="1915469" y="130279"/>
                  <a:pt x="1867695" y="131756"/>
                  <a:pt x="1820466" y="138196"/>
                </a:cubicBezTo>
                <a:cubicBezTo>
                  <a:pt x="1723457" y="151425"/>
                  <a:pt x="1711300" y="158750"/>
                  <a:pt x="1630461" y="185697"/>
                </a:cubicBezTo>
                <a:lnTo>
                  <a:pt x="1238576" y="173822"/>
                </a:lnTo>
                <a:cubicBezTo>
                  <a:pt x="1119817" y="170052"/>
                  <a:pt x="1001135" y="161946"/>
                  <a:pt x="882316" y="161946"/>
                </a:cubicBezTo>
                <a:cubicBezTo>
                  <a:pt x="723929" y="161946"/>
                  <a:pt x="565641" y="169863"/>
                  <a:pt x="407303" y="173822"/>
                </a:cubicBezTo>
                <a:cubicBezTo>
                  <a:pt x="383552" y="177780"/>
                  <a:pt x="359556" y="180474"/>
                  <a:pt x="336051" y="185697"/>
                </a:cubicBezTo>
                <a:cubicBezTo>
                  <a:pt x="323831" y="188412"/>
                  <a:pt x="312899" y="196532"/>
                  <a:pt x="300425" y="197572"/>
                </a:cubicBezTo>
                <a:cubicBezTo>
                  <a:pt x="217491" y="204483"/>
                  <a:pt x="134170" y="205489"/>
                  <a:pt x="51043" y="209448"/>
                </a:cubicBezTo>
                <a:cubicBezTo>
                  <a:pt x="43126" y="221323"/>
                  <a:pt x="33675" y="232308"/>
                  <a:pt x="27292" y="245074"/>
                </a:cubicBezTo>
                <a:cubicBezTo>
                  <a:pt x="0" y="299657"/>
                  <a:pt x="31251" y="260907"/>
                  <a:pt x="39168" y="268824"/>
                </a:cubicBezTo>
                <a:close/>
              </a:path>
            </a:pathLst>
          </a:custGeom>
          <a:solidFill>
            <a:srgbClr val="FFFF00">
              <a:alpha val="50195"/>
            </a:srgbClr>
          </a:solidFill>
          <a:ln w="9525" algn="ctr">
            <a:solidFill>
              <a:schemeClr val="tx1"/>
            </a:solidFill>
            <a:round/>
            <a:headEnd/>
            <a:tailEnd/>
          </a:ln>
        </p:spPr>
        <p:txBody>
          <a:bodyPr/>
          <a:lstStyle/>
          <a:p>
            <a:endParaRPr lang="en-US"/>
          </a:p>
        </p:txBody>
      </p:sp>
      <p:sp>
        <p:nvSpPr>
          <p:cNvPr id="7" name="Freeform 6"/>
          <p:cNvSpPr>
            <a:spLocks noChangeArrowheads="1"/>
          </p:cNvSpPr>
          <p:nvPr/>
        </p:nvSpPr>
        <p:spPr bwMode="auto">
          <a:xfrm>
            <a:off x="3716338" y="1905000"/>
            <a:ext cx="5783262" cy="5468938"/>
          </a:xfrm>
          <a:custGeom>
            <a:avLst/>
            <a:gdLst>
              <a:gd name="T0" fmla="*/ 0 w 5783283"/>
              <a:gd name="T1" fmla="*/ 0 h 5349834"/>
              <a:gd name="T2" fmla="*/ 5783283 w 5783283"/>
              <a:gd name="T3" fmla="*/ 5349834 h 5349834"/>
            </a:gdLst>
            <a:ahLst/>
            <a:cxnLst/>
            <a:rect l="T0" t="T1" r="T2" b="T3"/>
            <a:pathLst>
              <a:path w="5783283" h="5349834">
                <a:moveTo>
                  <a:pt x="0" y="5938"/>
                </a:moveTo>
                <a:cubicBezTo>
                  <a:pt x="0" y="11876"/>
                  <a:pt x="8335" y="37507"/>
                  <a:pt x="11875" y="53439"/>
                </a:cubicBezTo>
                <a:cubicBezTo>
                  <a:pt x="16253" y="73142"/>
                  <a:pt x="14723" y="94762"/>
                  <a:pt x="23750" y="112815"/>
                </a:cubicBezTo>
                <a:cubicBezTo>
                  <a:pt x="31261" y="127836"/>
                  <a:pt x="47501" y="136566"/>
                  <a:pt x="59376" y="148441"/>
                </a:cubicBezTo>
                <a:cubicBezTo>
                  <a:pt x="99278" y="268140"/>
                  <a:pt x="38404" y="82493"/>
                  <a:pt x="83127" y="231569"/>
                </a:cubicBezTo>
                <a:cubicBezTo>
                  <a:pt x="90321" y="255549"/>
                  <a:pt x="98961" y="279070"/>
                  <a:pt x="106878" y="302821"/>
                </a:cubicBezTo>
                <a:cubicBezTo>
                  <a:pt x="110836" y="314696"/>
                  <a:pt x="113155" y="327251"/>
                  <a:pt x="118753" y="338447"/>
                </a:cubicBezTo>
                <a:cubicBezTo>
                  <a:pt x="134587" y="370114"/>
                  <a:pt x="146615" y="403990"/>
                  <a:pt x="166254" y="433449"/>
                </a:cubicBezTo>
                <a:cubicBezTo>
                  <a:pt x="195164" y="476813"/>
                  <a:pt x="219544" y="510192"/>
                  <a:pt x="237506" y="564078"/>
                </a:cubicBezTo>
                <a:lnTo>
                  <a:pt x="249381" y="599704"/>
                </a:lnTo>
                <a:cubicBezTo>
                  <a:pt x="253340" y="635330"/>
                  <a:pt x="255364" y="671224"/>
                  <a:pt x="261257" y="706582"/>
                </a:cubicBezTo>
                <a:cubicBezTo>
                  <a:pt x="263315" y="718929"/>
                  <a:pt x="271362" y="729816"/>
                  <a:pt x="273132" y="742208"/>
                </a:cubicBezTo>
                <a:cubicBezTo>
                  <a:pt x="279315" y="785491"/>
                  <a:pt x="278824" y="829553"/>
                  <a:pt x="285007" y="872836"/>
                </a:cubicBezTo>
                <a:cubicBezTo>
                  <a:pt x="286777" y="885228"/>
                  <a:pt x="293444" y="896426"/>
                  <a:pt x="296883" y="908462"/>
                </a:cubicBezTo>
                <a:cubicBezTo>
                  <a:pt x="301367" y="924155"/>
                  <a:pt x="304274" y="940270"/>
                  <a:pt x="308758" y="955963"/>
                </a:cubicBezTo>
                <a:cubicBezTo>
                  <a:pt x="312197" y="967999"/>
                  <a:pt x="317918" y="979369"/>
                  <a:pt x="320633" y="991589"/>
                </a:cubicBezTo>
                <a:cubicBezTo>
                  <a:pt x="325856" y="1015094"/>
                  <a:pt x="329104" y="1039005"/>
                  <a:pt x="332509" y="1062841"/>
                </a:cubicBezTo>
                <a:cubicBezTo>
                  <a:pt x="337022" y="1094434"/>
                  <a:pt x="335987" y="1127054"/>
                  <a:pt x="344384" y="1157844"/>
                </a:cubicBezTo>
                <a:cubicBezTo>
                  <a:pt x="348139" y="1171614"/>
                  <a:pt x="360218" y="1181595"/>
                  <a:pt x="368135" y="1193470"/>
                </a:cubicBezTo>
                <a:cubicBezTo>
                  <a:pt x="372093" y="1217221"/>
                  <a:pt x="372396" y="1241879"/>
                  <a:pt x="380010" y="1264722"/>
                </a:cubicBezTo>
                <a:cubicBezTo>
                  <a:pt x="384523" y="1278262"/>
                  <a:pt x="400299" y="1286502"/>
                  <a:pt x="403761" y="1300348"/>
                </a:cubicBezTo>
                <a:cubicBezTo>
                  <a:pt x="412455" y="1335123"/>
                  <a:pt x="409743" y="1371868"/>
                  <a:pt x="415636" y="1407226"/>
                </a:cubicBezTo>
                <a:cubicBezTo>
                  <a:pt x="417694" y="1419573"/>
                  <a:pt x="424796" y="1430632"/>
                  <a:pt x="427511" y="1442852"/>
                </a:cubicBezTo>
                <a:cubicBezTo>
                  <a:pt x="432734" y="1466357"/>
                  <a:pt x="431773" y="1491261"/>
                  <a:pt x="439387" y="1514104"/>
                </a:cubicBezTo>
                <a:cubicBezTo>
                  <a:pt x="443900" y="1527644"/>
                  <a:pt x="457341" y="1536688"/>
                  <a:pt x="463137" y="1549730"/>
                </a:cubicBezTo>
                <a:cubicBezTo>
                  <a:pt x="473305" y="1572608"/>
                  <a:pt x="478971" y="1597231"/>
                  <a:pt x="486888" y="1620982"/>
                </a:cubicBezTo>
                <a:cubicBezTo>
                  <a:pt x="490846" y="1632857"/>
                  <a:pt x="495727" y="1644464"/>
                  <a:pt x="498763" y="1656608"/>
                </a:cubicBezTo>
                <a:cubicBezTo>
                  <a:pt x="523479" y="1755466"/>
                  <a:pt x="493385" y="1657727"/>
                  <a:pt x="534389" y="1739735"/>
                </a:cubicBezTo>
                <a:cubicBezTo>
                  <a:pt x="539987" y="1750931"/>
                  <a:pt x="541870" y="1763640"/>
                  <a:pt x="546265" y="1775361"/>
                </a:cubicBezTo>
                <a:cubicBezTo>
                  <a:pt x="553750" y="1795321"/>
                  <a:pt x="562730" y="1814705"/>
                  <a:pt x="570015" y="1834738"/>
                </a:cubicBezTo>
                <a:cubicBezTo>
                  <a:pt x="578571" y="1858266"/>
                  <a:pt x="593766" y="1905989"/>
                  <a:pt x="593766" y="1905989"/>
                </a:cubicBezTo>
                <a:cubicBezTo>
                  <a:pt x="597724" y="1933698"/>
                  <a:pt x="599347" y="1961843"/>
                  <a:pt x="605641" y="1989117"/>
                </a:cubicBezTo>
                <a:cubicBezTo>
                  <a:pt x="611270" y="2013511"/>
                  <a:pt x="629392" y="2060369"/>
                  <a:pt x="629392" y="2060369"/>
                </a:cubicBezTo>
                <a:cubicBezTo>
                  <a:pt x="630724" y="2071028"/>
                  <a:pt x="649045" y="2222113"/>
                  <a:pt x="653142" y="2238499"/>
                </a:cubicBezTo>
                <a:cubicBezTo>
                  <a:pt x="671650" y="2312530"/>
                  <a:pt x="675961" y="2275871"/>
                  <a:pt x="688768" y="2333501"/>
                </a:cubicBezTo>
                <a:cubicBezTo>
                  <a:pt x="693991" y="2357006"/>
                  <a:pt x="695421" y="2381248"/>
                  <a:pt x="700644" y="2404753"/>
                </a:cubicBezTo>
                <a:cubicBezTo>
                  <a:pt x="703359" y="2416973"/>
                  <a:pt x="709080" y="2428343"/>
                  <a:pt x="712519" y="2440379"/>
                </a:cubicBezTo>
                <a:cubicBezTo>
                  <a:pt x="717003" y="2456072"/>
                  <a:pt x="719910" y="2472187"/>
                  <a:pt x="724394" y="2487880"/>
                </a:cubicBezTo>
                <a:cubicBezTo>
                  <a:pt x="735747" y="2527617"/>
                  <a:pt x="745041" y="2568117"/>
                  <a:pt x="760020" y="2606634"/>
                </a:cubicBezTo>
                <a:cubicBezTo>
                  <a:pt x="772853" y="2639632"/>
                  <a:pt x="807522" y="2701636"/>
                  <a:pt x="807522" y="2701636"/>
                </a:cubicBezTo>
                <a:cubicBezTo>
                  <a:pt x="844633" y="2850087"/>
                  <a:pt x="797210" y="2665547"/>
                  <a:pt x="831272" y="2784763"/>
                </a:cubicBezTo>
                <a:cubicBezTo>
                  <a:pt x="835756" y="2800456"/>
                  <a:pt x="836719" y="2817263"/>
                  <a:pt x="843148" y="2832265"/>
                </a:cubicBezTo>
                <a:cubicBezTo>
                  <a:pt x="860581" y="2872943"/>
                  <a:pt x="888528" y="2909033"/>
                  <a:pt x="902524" y="2951018"/>
                </a:cubicBezTo>
                <a:cubicBezTo>
                  <a:pt x="906483" y="2962893"/>
                  <a:pt x="910961" y="2974608"/>
                  <a:pt x="914400" y="2986644"/>
                </a:cubicBezTo>
                <a:cubicBezTo>
                  <a:pt x="918884" y="3002337"/>
                  <a:pt x="920544" y="3018863"/>
                  <a:pt x="926275" y="3034145"/>
                </a:cubicBezTo>
                <a:cubicBezTo>
                  <a:pt x="932491" y="3050721"/>
                  <a:pt x="943053" y="3065375"/>
                  <a:pt x="950026" y="3081647"/>
                </a:cubicBezTo>
                <a:cubicBezTo>
                  <a:pt x="979525" y="3150480"/>
                  <a:pt x="940008" y="3084434"/>
                  <a:pt x="985652" y="3152899"/>
                </a:cubicBezTo>
                <a:cubicBezTo>
                  <a:pt x="1014202" y="3267102"/>
                  <a:pt x="989817" y="3221788"/>
                  <a:pt x="1045028" y="3295402"/>
                </a:cubicBezTo>
                <a:cubicBezTo>
                  <a:pt x="1071857" y="3375886"/>
                  <a:pt x="1041490" y="3277708"/>
                  <a:pt x="1068779" y="3414156"/>
                </a:cubicBezTo>
                <a:cubicBezTo>
                  <a:pt x="1076449" y="3452506"/>
                  <a:pt x="1095426" y="3474402"/>
                  <a:pt x="1116280" y="3509158"/>
                </a:cubicBezTo>
                <a:cubicBezTo>
                  <a:pt x="1134342" y="3581409"/>
                  <a:pt x="1116680" y="3536875"/>
                  <a:pt x="1163781" y="3604161"/>
                </a:cubicBezTo>
                <a:cubicBezTo>
                  <a:pt x="1163840" y="3604246"/>
                  <a:pt x="1223129" y="3693183"/>
                  <a:pt x="1235033" y="3711039"/>
                </a:cubicBezTo>
                <a:cubicBezTo>
                  <a:pt x="1242950" y="3722914"/>
                  <a:pt x="1248692" y="3736573"/>
                  <a:pt x="1258784" y="3746665"/>
                </a:cubicBezTo>
                <a:lnTo>
                  <a:pt x="1330036" y="3817917"/>
                </a:lnTo>
                <a:lnTo>
                  <a:pt x="1365662" y="3853543"/>
                </a:lnTo>
                <a:cubicBezTo>
                  <a:pt x="1377537" y="3865418"/>
                  <a:pt x="1387314" y="3879853"/>
                  <a:pt x="1401288" y="3889169"/>
                </a:cubicBezTo>
                <a:cubicBezTo>
                  <a:pt x="1425039" y="3905003"/>
                  <a:pt x="1450008" y="3919145"/>
                  <a:pt x="1472540" y="3936670"/>
                </a:cubicBezTo>
                <a:lnTo>
                  <a:pt x="1579418" y="4019797"/>
                </a:lnTo>
                <a:cubicBezTo>
                  <a:pt x="1595106" y="4031864"/>
                  <a:pt x="1610451" y="4044444"/>
                  <a:pt x="1626919" y="4055423"/>
                </a:cubicBezTo>
                <a:lnTo>
                  <a:pt x="1698171" y="4102925"/>
                </a:lnTo>
                <a:cubicBezTo>
                  <a:pt x="1710046" y="4110842"/>
                  <a:pt x="1722379" y="4118112"/>
                  <a:pt x="1733797" y="4126675"/>
                </a:cubicBezTo>
                <a:cubicBezTo>
                  <a:pt x="1804137" y="4179430"/>
                  <a:pt x="1764825" y="4151319"/>
                  <a:pt x="1852550" y="4209802"/>
                </a:cubicBezTo>
                <a:cubicBezTo>
                  <a:pt x="1864425" y="4217719"/>
                  <a:pt x="1875410" y="4227170"/>
                  <a:pt x="1888176" y="4233553"/>
                </a:cubicBezTo>
                <a:cubicBezTo>
                  <a:pt x="1904010" y="4241470"/>
                  <a:pt x="1920307" y="4248521"/>
                  <a:pt x="1935678" y="4257304"/>
                </a:cubicBezTo>
                <a:cubicBezTo>
                  <a:pt x="1991968" y="4289469"/>
                  <a:pt x="1953339" y="4272021"/>
                  <a:pt x="2006929" y="4316680"/>
                </a:cubicBezTo>
                <a:cubicBezTo>
                  <a:pt x="2017893" y="4325817"/>
                  <a:pt x="2030680" y="4332514"/>
                  <a:pt x="2042555" y="4340431"/>
                </a:cubicBezTo>
                <a:cubicBezTo>
                  <a:pt x="2063667" y="4372098"/>
                  <a:pt x="2070282" y="4387066"/>
                  <a:pt x="2101932" y="4411683"/>
                </a:cubicBezTo>
                <a:cubicBezTo>
                  <a:pt x="2124464" y="4429208"/>
                  <a:pt x="2153000" y="4439000"/>
                  <a:pt x="2173184" y="4459184"/>
                </a:cubicBezTo>
                <a:cubicBezTo>
                  <a:pt x="2205569" y="4491569"/>
                  <a:pt x="2215687" y="4505046"/>
                  <a:pt x="2256311" y="4530436"/>
                </a:cubicBezTo>
                <a:cubicBezTo>
                  <a:pt x="2271323" y="4539819"/>
                  <a:pt x="2289989" y="4543128"/>
                  <a:pt x="2303813" y="4554187"/>
                </a:cubicBezTo>
                <a:cubicBezTo>
                  <a:pt x="2330041" y="4575170"/>
                  <a:pt x="2347118" y="4606808"/>
                  <a:pt x="2375065" y="4625439"/>
                </a:cubicBezTo>
                <a:cubicBezTo>
                  <a:pt x="2456732" y="4679883"/>
                  <a:pt x="2419237" y="4663913"/>
                  <a:pt x="2481942" y="4684815"/>
                </a:cubicBezTo>
                <a:cubicBezTo>
                  <a:pt x="2493817" y="4692732"/>
                  <a:pt x="2504802" y="4702183"/>
                  <a:pt x="2517568" y="4708566"/>
                </a:cubicBezTo>
                <a:cubicBezTo>
                  <a:pt x="2577303" y="4738433"/>
                  <a:pt x="2549555" y="4693052"/>
                  <a:pt x="2624446" y="4767943"/>
                </a:cubicBezTo>
                <a:cubicBezTo>
                  <a:pt x="2636321" y="4779818"/>
                  <a:pt x="2650310" y="4789903"/>
                  <a:pt x="2660072" y="4803569"/>
                </a:cubicBezTo>
                <a:cubicBezTo>
                  <a:pt x="2670362" y="4817974"/>
                  <a:pt x="2672302" y="4837629"/>
                  <a:pt x="2683823" y="4851070"/>
                </a:cubicBezTo>
                <a:cubicBezTo>
                  <a:pt x="2696704" y="4866097"/>
                  <a:pt x="2716297" y="4873815"/>
                  <a:pt x="2731324" y="4886696"/>
                </a:cubicBezTo>
                <a:cubicBezTo>
                  <a:pt x="2811331" y="4955274"/>
                  <a:pt x="2723836" y="4893579"/>
                  <a:pt x="2802576" y="4946073"/>
                </a:cubicBezTo>
                <a:cubicBezTo>
                  <a:pt x="2806535" y="4957948"/>
                  <a:pt x="2805601" y="4972848"/>
                  <a:pt x="2814452" y="4981699"/>
                </a:cubicBezTo>
                <a:cubicBezTo>
                  <a:pt x="2823303" y="4990550"/>
                  <a:pt x="2838001" y="4990280"/>
                  <a:pt x="2850078" y="4993574"/>
                </a:cubicBezTo>
                <a:cubicBezTo>
                  <a:pt x="2881570" y="5002163"/>
                  <a:pt x="2914113" y="5007003"/>
                  <a:pt x="2945080" y="5017325"/>
                </a:cubicBezTo>
                <a:cubicBezTo>
                  <a:pt x="3012718" y="5039871"/>
                  <a:pt x="3066942" y="5059665"/>
                  <a:pt x="3135085" y="5076701"/>
                </a:cubicBezTo>
                <a:cubicBezTo>
                  <a:pt x="3170490" y="5085552"/>
                  <a:pt x="3206558" y="5091601"/>
                  <a:pt x="3241963" y="5100452"/>
                </a:cubicBezTo>
                <a:cubicBezTo>
                  <a:pt x="3254107" y="5103488"/>
                  <a:pt x="3265217" y="5110424"/>
                  <a:pt x="3277589" y="5112327"/>
                </a:cubicBezTo>
                <a:cubicBezTo>
                  <a:pt x="3356453" y="5124460"/>
                  <a:pt x="3504892" y="5130028"/>
                  <a:pt x="3574472" y="5136078"/>
                </a:cubicBezTo>
                <a:cubicBezTo>
                  <a:pt x="3738898" y="5150376"/>
                  <a:pt x="3601035" y="5144962"/>
                  <a:pt x="3788228" y="5171704"/>
                </a:cubicBezTo>
                <a:cubicBezTo>
                  <a:pt x="3925643" y="5191335"/>
                  <a:pt x="4022394" y="5197024"/>
                  <a:pt x="4156363" y="5207330"/>
                </a:cubicBezTo>
                <a:cubicBezTo>
                  <a:pt x="4180114" y="5211288"/>
                  <a:pt x="4204110" y="5213982"/>
                  <a:pt x="4227615" y="5219205"/>
                </a:cubicBezTo>
                <a:cubicBezTo>
                  <a:pt x="4239835" y="5221920"/>
                  <a:pt x="4251520" y="5226685"/>
                  <a:pt x="4263241" y="5231080"/>
                </a:cubicBezTo>
                <a:cubicBezTo>
                  <a:pt x="4310459" y="5248787"/>
                  <a:pt x="4343974" y="5266108"/>
                  <a:pt x="4393870" y="5278582"/>
                </a:cubicBezTo>
                <a:lnTo>
                  <a:pt x="4488872" y="5302332"/>
                </a:lnTo>
                <a:cubicBezTo>
                  <a:pt x="4504706" y="5306291"/>
                  <a:pt x="4520890" y="5309047"/>
                  <a:pt x="4536374" y="5314208"/>
                </a:cubicBezTo>
                <a:cubicBezTo>
                  <a:pt x="4560125" y="5322125"/>
                  <a:pt x="4582625" y="5336642"/>
                  <a:pt x="4607626" y="5337958"/>
                </a:cubicBezTo>
                <a:lnTo>
                  <a:pt x="4833257" y="5349834"/>
                </a:lnTo>
                <a:lnTo>
                  <a:pt x="5652654" y="5337958"/>
                </a:lnTo>
                <a:cubicBezTo>
                  <a:pt x="5666904" y="5337155"/>
                  <a:pt x="5670783" y="5315450"/>
                  <a:pt x="5676405" y="5302332"/>
                </a:cubicBezTo>
                <a:cubicBezTo>
                  <a:pt x="5682834" y="5287331"/>
                  <a:pt x="5683119" y="5270314"/>
                  <a:pt x="5688280" y="5254831"/>
                </a:cubicBezTo>
                <a:cubicBezTo>
                  <a:pt x="5698975" y="5222745"/>
                  <a:pt x="5712531" y="5191679"/>
                  <a:pt x="5723906" y="5159828"/>
                </a:cubicBezTo>
                <a:cubicBezTo>
                  <a:pt x="5732326" y="5136251"/>
                  <a:pt x="5739740" y="5112327"/>
                  <a:pt x="5747657" y="5088576"/>
                </a:cubicBezTo>
                <a:cubicBezTo>
                  <a:pt x="5774921" y="4884093"/>
                  <a:pt x="5783283" y="4862520"/>
                  <a:pt x="5783283" y="4625439"/>
                </a:cubicBezTo>
                <a:cubicBezTo>
                  <a:pt x="5783283" y="3944575"/>
                  <a:pt x="5781881" y="3263666"/>
                  <a:pt x="5771407" y="2582883"/>
                </a:cubicBezTo>
                <a:cubicBezTo>
                  <a:pt x="5770001" y="2491506"/>
                  <a:pt x="5756460" y="2400714"/>
                  <a:pt x="5747657" y="2309751"/>
                </a:cubicBezTo>
                <a:cubicBezTo>
                  <a:pt x="5744583" y="2277985"/>
                  <a:pt x="5739510" y="2246444"/>
                  <a:pt x="5735781" y="2214748"/>
                </a:cubicBezTo>
                <a:cubicBezTo>
                  <a:pt x="5731593" y="2179148"/>
                  <a:pt x="5727864" y="2143496"/>
                  <a:pt x="5723906" y="2107870"/>
                </a:cubicBezTo>
                <a:cubicBezTo>
                  <a:pt x="5719948" y="2032660"/>
                  <a:pt x="5717213" y="1957375"/>
                  <a:pt x="5712031" y="1882239"/>
                </a:cubicBezTo>
                <a:cubicBezTo>
                  <a:pt x="5709294" y="1842551"/>
                  <a:pt x="5717094" y="1799481"/>
                  <a:pt x="5700155" y="1763486"/>
                </a:cubicBezTo>
                <a:cubicBezTo>
                  <a:pt x="5683469" y="1728029"/>
                  <a:pt x="5644737" y="1708067"/>
                  <a:pt x="5617028" y="1680358"/>
                </a:cubicBezTo>
                <a:cubicBezTo>
                  <a:pt x="5528632" y="1591961"/>
                  <a:pt x="5640534" y="1700506"/>
                  <a:pt x="5533901" y="1609106"/>
                </a:cubicBezTo>
                <a:cubicBezTo>
                  <a:pt x="5521150" y="1598176"/>
                  <a:pt x="5511026" y="1584410"/>
                  <a:pt x="5498275" y="1573480"/>
                </a:cubicBezTo>
                <a:cubicBezTo>
                  <a:pt x="5483248" y="1560599"/>
                  <a:pt x="5465801" y="1550735"/>
                  <a:pt x="5450774" y="1537854"/>
                </a:cubicBezTo>
                <a:cubicBezTo>
                  <a:pt x="5417498" y="1509332"/>
                  <a:pt x="5409320" y="1487438"/>
                  <a:pt x="5367646" y="1466602"/>
                </a:cubicBezTo>
                <a:cubicBezTo>
                  <a:pt x="5304069" y="1434814"/>
                  <a:pt x="5249139" y="1438126"/>
                  <a:pt x="5177641" y="1430976"/>
                </a:cubicBezTo>
                <a:cubicBezTo>
                  <a:pt x="5149932" y="1434935"/>
                  <a:pt x="5122504" y="1442852"/>
                  <a:pt x="5094514" y="1442852"/>
                </a:cubicBezTo>
                <a:cubicBezTo>
                  <a:pt x="4735797" y="1442852"/>
                  <a:pt x="4823235" y="1461127"/>
                  <a:pt x="4655127" y="1419101"/>
                </a:cubicBezTo>
                <a:cubicBezTo>
                  <a:pt x="4615543" y="1423059"/>
                  <a:pt x="4575693" y="1424927"/>
                  <a:pt x="4536374" y="1430976"/>
                </a:cubicBezTo>
                <a:cubicBezTo>
                  <a:pt x="4524002" y="1432879"/>
                  <a:pt x="4513095" y="1440794"/>
                  <a:pt x="4500748" y="1442852"/>
                </a:cubicBezTo>
                <a:cubicBezTo>
                  <a:pt x="4465390" y="1448745"/>
                  <a:pt x="4429496" y="1450769"/>
                  <a:pt x="4393870" y="1454727"/>
                </a:cubicBezTo>
                <a:cubicBezTo>
                  <a:pt x="4280069" y="1451056"/>
                  <a:pt x="4041871" y="1450545"/>
                  <a:pt x="3895106" y="1430976"/>
                </a:cubicBezTo>
                <a:cubicBezTo>
                  <a:pt x="3819632" y="1420913"/>
                  <a:pt x="3744685" y="1407226"/>
                  <a:pt x="3669475" y="1395351"/>
                </a:cubicBezTo>
                <a:cubicBezTo>
                  <a:pt x="3641010" y="1390857"/>
                  <a:pt x="3614813" y="1376095"/>
                  <a:pt x="3586348" y="1371600"/>
                </a:cubicBezTo>
                <a:cubicBezTo>
                  <a:pt x="3539265" y="1364166"/>
                  <a:pt x="3491345" y="1363683"/>
                  <a:pt x="3443844" y="1359725"/>
                </a:cubicBezTo>
                <a:cubicBezTo>
                  <a:pt x="3374512" y="1336613"/>
                  <a:pt x="3441461" y="1356873"/>
                  <a:pt x="3336966" y="1335974"/>
                </a:cubicBezTo>
                <a:cubicBezTo>
                  <a:pt x="3320962" y="1332773"/>
                  <a:pt x="3305397" y="1327640"/>
                  <a:pt x="3289465" y="1324099"/>
                </a:cubicBezTo>
                <a:cubicBezTo>
                  <a:pt x="3269761" y="1319720"/>
                  <a:pt x="3249421" y="1318023"/>
                  <a:pt x="3230088" y="1312223"/>
                </a:cubicBezTo>
                <a:cubicBezTo>
                  <a:pt x="3209670" y="1306098"/>
                  <a:pt x="3191760" y="1291841"/>
                  <a:pt x="3170711" y="1288473"/>
                </a:cubicBezTo>
                <a:cubicBezTo>
                  <a:pt x="3092147" y="1275903"/>
                  <a:pt x="2933205" y="1264722"/>
                  <a:pt x="2933205" y="1264722"/>
                </a:cubicBezTo>
                <a:cubicBezTo>
                  <a:pt x="2844567" y="1235177"/>
                  <a:pt x="2948880" y="1268081"/>
                  <a:pt x="2766950" y="1229096"/>
                </a:cubicBezTo>
                <a:cubicBezTo>
                  <a:pt x="2754710" y="1226473"/>
                  <a:pt x="2743360" y="1220660"/>
                  <a:pt x="2731324" y="1217221"/>
                </a:cubicBezTo>
                <a:cubicBezTo>
                  <a:pt x="2715631" y="1212737"/>
                  <a:pt x="2699516" y="1209829"/>
                  <a:pt x="2683823" y="1205345"/>
                </a:cubicBezTo>
                <a:cubicBezTo>
                  <a:pt x="2671787" y="1201906"/>
                  <a:pt x="2660233" y="1196909"/>
                  <a:pt x="2648197" y="1193470"/>
                </a:cubicBezTo>
                <a:cubicBezTo>
                  <a:pt x="2632504" y="1188986"/>
                  <a:pt x="2616329" y="1186285"/>
                  <a:pt x="2600696" y="1181595"/>
                </a:cubicBezTo>
                <a:cubicBezTo>
                  <a:pt x="2456143" y="1138229"/>
                  <a:pt x="2591425" y="1173339"/>
                  <a:pt x="2481942" y="1145969"/>
                </a:cubicBezTo>
                <a:cubicBezTo>
                  <a:pt x="2408771" y="1097186"/>
                  <a:pt x="2489660" y="1144583"/>
                  <a:pt x="2386940" y="1110343"/>
                </a:cubicBezTo>
                <a:cubicBezTo>
                  <a:pt x="2370146" y="1104745"/>
                  <a:pt x="2355875" y="1093167"/>
                  <a:pt x="2339439" y="1086592"/>
                </a:cubicBezTo>
                <a:cubicBezTo>
                  <a:pt x="2316194" y="1077294"/>
                  <a:pt x="2291938" y="1070758"/>
                  <a:pt x="2268187" y="1062841"/>
                </a:cubicBezTo>
                <a:cubicBezTo>
                  <a:pt x="2256312" y="1058883"/>
                  <a:pt x="2243295" y="1057406"/>
                  <a:pt x="2232561" y="1050966"/>
                </a:cubicBezTo>
                <a:cubicBezTo>
                  <a:pt x="2212769" y="1039091"/>
                  <a:pt x="2194197" y="1024891"/>
                  <a:pt x="2173184" y="1015340"/>
                </a:cubicBezTo>
                <a:cubicBezTo>
                  <a:pt x="2150393" y="1004980"/>
                  <a:pt x="2124324" y="1002785"/>
                  <a:pt x="2101932" y="991589"/>
                </a:cubicBezTo>
                <a:cubicBezTo>
                  <a:pt x="2086098" y="983672"/>
                  <a:pt x="2070702" y="974812"/>
                  <a:pt x="2054431" y="967839"/>
                </a:cubicBezTo>
                <a:cubicBezTo>
                  <a:pt x="2042925" y="962908"/>
                  <a:pt x="2030526" y="960358"/>
                  <a:pt x="2018805" y="955963"/>
                </a:cubicBezTo>
                <a:cubicBezTo>
                  <a:pt x="1998845" y="948478"/>
                  <a:pt x="1978908" y="940871"/>
                  <a:pt x="1959428" y="932213"/>
                </a:cubicBezTo>
                <a:cubicBezTo>
                  <a:pt x="1943251" y="925023"/>
                  <a:pt x="1928198" y="915435"/>
                  <a:pt x="1911927" y="908462"/>
                </a:cubicBezTo>
                <a:cubicBezTo>
                  <a:pt x="1872741" y="891668"/>
                  <a:pt x="1833620" y="874443"/>
                  <a:pt x="1793174" y="860961"/>
                </a:cubicBezTo>
                <a:cubicBezTo>
                  <a:pt x="1781299" y="857003"/>
                  <a:pt x="1769269" y="853481"/>
                  <a:pt x="1757548" y="849086"/>
                </a:cubicBezTo>
                <a:cubicBezTo>
                  <a:pt x="1737588" y="841601"/>
                  <a:pt x="1718131" y="832820"/>
                  <a:pt x="1698171" y="825335"/>
                </a:cubicBezTo>
                <a:cubicBezTo>
                  <a:pt x="1686450" y="820940"/>
                  <a:pt x="1674266" y="817855"/>
                  <a:pt x="1662545" y="813460"/>
                </a:cubicBezTo>
                <a:cubicBezTo>
                  <a:pt x="1642585" y="805975"/>
                  <a:pt x="1622960" y="797626"/>
                  <a:pt x="1603168" y="789709"/>
                </a:cubicBezTo>
                <a:cubicBezTo>
                  <a:pt x="1595251" y="777834"/>
                  <a:pt x="1590563" y="762999"/>
                  <a:pt x="1579418" y="754083"/>
                </a:cubicBezTo>
                <a:cubicBezTo>
                  <a:pt x="1569643" y="746263"/>
                  <a:pt x="1555298" y="747139"/>
                  <a:pt x="1543792" y="742208"/>
                </a:cubicBezTo>
                <a:cubicBezTo>
                  <a:pt x="1441072" y="698185"/>
                  <a:pt x="1544214" y="734431"/>
                  <a:pt x="1460665" y="706582"/>
                </a:cubicBezTo>
                <a:cubicBezTo>
                  <a:pt x="1436914" y="690748"/>
                  <a:pt x="1416493" y="668106"/>
                  <a:pt x="1389413" y="659080"/>
                </a:cubicBezTo>
                <a:cubicBezTo>
                  <a:pt x="1377538" y="655122"/>
                  <a:pt x="1364983" y="652803"/>
                  <a:pt x="1353787" y="647205"/>
                </a:cubicBezTo>
                <a:cubicBezTo>
                  <a:pt x="1251065" y="595845"/>
                  <a:pt x="1337555" y="622365"/>
                  <a:pt x="1246909" y="599704"/>
                </a:cubicBezTo>
                <a:cubicBezTo>
                  <a:pt x="1147701" y="550100"/>
                  <a:pt x="1255136" y="598609"/>
                  <a:pt x="1140031" y="564078"/>
                </a:cubicBezTo>
                <a:cubicBezTo>
                  <a:pt x="976293" y="514957"/>
                  <a:pt x="1159391" y="565589"/>
                  <a:pt x="1045028" y="516576"/>
                </a:cubicBezTo>
                <a:cubicBezTo>
                  <a:pt x="1030027" y="510147"/>
                  <a:pt x="1013220" y="509185"/>
                  <a:pt x="997527" y="504701"/>
                </a:cubicBezTo>
                <a:cubicBezTo>
                  <a:pt x="985491" y="501262"/>
                  <a:pt x="973407" y="497757"/>
                  <a:pt x="961901" y="492826"/>
                </a:cubicBezTo>
                <a:cubicBezTo>
                  <a:pt x="945630" y="485853"/>
                  <a:pt x="929770" y="477858"/>
                  <a:pt x="914400" y="469075"/>
                </a:cubicBezTo>
                <a:cubicBezTo>
                  <a:pt x="902008" y="461994"/>
                  <a:pt x="891892" y="450947"/>
                  <a:pt x="878774" y="445325"/>
                </a:cubicBezTo>
                <a:cubicBezTo>
                  <a:pt x="863772" y="438896"/>
                  <a:pt x="847106" y="437408"/>
                  <a:pt x="831272" y="433449"/>
                </a:cubicBezTo>
                <a:cubicBezTo>
                  <a:pt x="795496" y="409599"/>
                  <a:pt x="790328" y="404026"/>
                  <a:pt x="748145" y="385948"/>
                </a:cubicBezTo>
                <a:cubicBezTo>
                  <a:pt x="724299" y="375728"/>
                  <a:pt x="689115" y="368222"/>
                  <a:pt x="665018" y="362197"/>
                </a:cubicBezTo>
                <a:cubicBezTo>
                  <a:pt x="635489" y="342512"/>
                  <a:pt x="616325" y="327609"/>
                  <a:pt x="581891" y="314696"/>
                </a:cubicBezTo>
                <a:cubicBezTo>
                  <a:pt x="566609" y="308965"/>
                  <a:pt x="550223" y="306779"/>
                  <a:pt x="534389" y="302821"/>
                </a:cubicBezTo>
                <a:cubicBezTo>
                  <a:pt x="491024" y="273911"/>
                  <a:pt x="457649" y="249533"/>
                  <a:pt x="403761" y="231569"/>
                </a:cubicBezTo>
                <a:cubicBezTo>
                  <a:pt x="391886" y="227610"/>
                  <a:pt x="379331" y="225291"/>
                  <a:pt x="368135" y="219693"/>
                </a:cubicBezTo>
                <a:cubicBezTo>
                  <a:pt x="355370" y="213310"/>
                  <a:pt x="345274" y="202326"/>
                  <a:pt x="332509" y="195943"/>
                </a:cubicBezTo>
                <a:cubicBezTo>
                  <a:pt x="321313" y="190345"/>
                  <a:pt x="308079" y="189665"/>
                  <a:pt x="296883" y="184067"/>
                </a:cubicBezTo>
                <a:cubicBezTo>
                  <a:pt x="284118" y="177684"/>
                  <a:pt x="274022" y="166700"/>
                  <a:pt x="261257" y="160317"/>
                </a:cubicBezTo>
                <a:cubicBezTo>
                  <a:pt x="250061" y="154719"/>
                  <a:pt x="237137" y="153372"/>
                  <a:pt x="225631" y="148441"/>
                </a:cubicBezTo>
                <a:cubicBezTo>
                  <a:pt x="209360" y="141468"/>
                  <a:pt x="194400" y="131664"/>
                  <a:pt x="178129" y="124691"/>
                </a:cubicBezTo>
                <a:cubicBezTo>
                  <a:pt x="166624" y="119760"/>
                  <a:pt x="153446" y="118894"/>
                  <a:pt x="142504" y="112815"/>
                </a:cubicBezTo>
                <a:cubicBezTo>
                  <a:pt x="117552" y="98952"/>
                  <a:pt x="71252" y="65314"/>
                  <a:pt x="71252" y="65314"/>
                </a:cubicBezTo>
                <a:cubicBezTo>
                  <a:pt x="53015" y="37958"/>
                  <a:pt x="50115" y="17813"/>
                  <a:pt x="11875" y="17813"/>
                </a:cubicBezTo>
                <a:cubicBezTo>
                  <a:pt x="6277" y="17813"/>
                  <a:pt x="0" y="0"/>
                  <a:pt x="0" y="5938"/>
                </a:cubicBezTo>
                <a:close/>
              </a:path>
            </a:pathLst>
          </a:custGeom>
          <a:solidFill>
            <a:srgbClr val="FFFF00">
              <a:alpha val="50195"/>
            </a:srgbClr>
          </a:solidFill>
          <a:ln w="9525" algn="ctr">
            <a:solidFill>
              <a:schemeClr val="tx1"/>
            </a:solidFill>
            <a:round/>
            <a:headEnd/>
            <a:tailEnd/>
          </a:ln>
        </p:spPr>
        <p:txBody>
          <a:bodyPr/>
          <a:lstStyle/>
          <a:p>
            <a:endParaRPr lang="en-US"/>
          </a:p>
        </p:txBody>
      </p:sp>
      <p:sp>
        <p:nvSpPr>
          <p:cNvPr id="8" name="Freeform 7"/>
          <p:cNvSpPr>
            <a:spLocks noChangeArrowheads="1"/>
          </p:cNvSpPr>
          <p:nvPr/>
        </p:nvSpPr>
        <p:spPr bwMode="auto">
          <a:xfrm>
            <a:off x="-688975" y="-344488"/>
            <a:ext cx="7410450" cy="8431213"/>
          </a:xfrm>
          <a:custGeom>
            <a:avLst/>
            <a:gdLst>
              <a:gd name="T0" fmla="*/ 0 w 7410203"/>
              <a:gd name="T1" fmla="*/ 0 h 8431480"/>
              <a:gd name="T2" fmla="*/ 7410203 w 7410203"/>
              <a:gd name="T3" fmla="*/ 8431480 h 8431480"/>
            </a:gdLst>
            <a:ahLst/>
            <a:cxnLst/>
            <a:rect l="T0" t="T1" r="T2" b="T3"/>
            <a:pathLst>
              <a:path w="7410203" h="8431480">
                <a:moveTo>
                  <a:pt x="2054431" y="308758"/>
                </a:moveTo>
                <a:cubicBezTo>
                  <a:pt x="2077784" y="343788"/>
                  <a:pt x="2079520" y="351436"/>
                  <a:pt x="2113808" y="380010"/>
                </a:cubicBezTo>
                <a:cubicBezTo>
                  <a:pt x="2124772" y="389147"/>
                  <a:pt x="2138470" y="394624"/>
                  <a:pt x="2149434" y="403761"/>
                </a:cubicBezTo>
                <a:cubicBezTo>
                  <a:pt x="2162336" y="414512"/>
                  <a:pt x="2171803" y="429076"/>
                  <a:pt x="2185060" y="439387"/>
                </a:cubicBezTo>
                <a:cubicBezTo>
                  <a:pt x="2207592" y="456912"/>
                  <a:pt x="2256312" y="486888"/>
                  <a:pt x="2256312" y="486888"/>
                </a:cubicBezTo>
                <a:cubicBezTo>
                  <a:pt x="2264229" y="498763"/>
                  <a:pt x="2269971" y="512422"/>
                  <a:pt x="2280063" y="522514"/>
                </a:cubicBezTo>
                <a:cubicBezTo>
                  <a:pt x="2290155" y="532606"/>
                  <a:pt x="2306772" y="535120"/>
                  <a:pt x="2315688" y="546265"/>
                </a:cubicBezTo>
                <a:cubicBezTo>
                  <a:pt x="2381241" y="628206"/>
                  <a:pt x="2261093" y="537575"/>
                  <a:pt x="2363190" y="605641"/>
                </a:cubicBezTo>
                <a:cubicBezTo>
                  <a:pt x="2419161" y="689600"/>
                  <a:pt x="2346063" y="588514"/>
                  <a:pt x="2434442" y="676893"/>
                </a:cubicBezTo>
                <a:cubicBezTo>
                  <a:pt x="2513614" y="756065"/>
                  <a:pt x="2398811" y="672931"/>
                  <a:pt x="2493818" y="736270"/>
                </a:cubicBezTo>
                <a:cubicBezTo>
                  <a:pt x="2501735" y="748145"/>
                  <a:pt x="2507477" y="761804"/>
                  <a:pt x="2517569" y="771896"/>
                </a:cubicBezTo>
                <a:cubicBezTo>
                  <a:pt x="2527661" y="781988"/>
                  <a:pt x="2543797" y="784905"/>
                  <a:pt x="2553195" y="795646"/>
                </a:cubicBezTo>
                <a:cubicBezTo>
                  <a:pt x="2571992" y="817128"/>
                  <a:pt x="2580512" y="846714"/>
                  <a:pt x="2600696" y="866898"/>
                </a:cubicBezTo>
                <a:cubicBezTo>
                  <a:pt x="2616530" y="882732"/>
                  <a:pt x="2633625" y="897398"/>
                  <a:pt x="2648198" y="914400"/>
                </a:cubicBezTo>
                <a:cubicBezTo>
                  <a:pt x="2677408" y="948478"/>
                  <a:pt x="2666393" y="958198"/>
                  <a:pt x="2707574" y="985652"/>
                </a:cubicBezTo>
                <a:cubicBezTo>
                  <a:pt x="2717989" y="992596"/>
                  <a:pt x="2731325" y="993569"/>
                  <a:pt x="2743200" y="997527"/>
                </a:cubicBezTo>
                <a:cubicBezTo>
                  <a:pt x="2830962" y="1085289"/>
                  <a:pt x="2716851" y="984353"/>
                  <a:pt x="2838203" y="1045028"/>
                </a:cubicBezTo>
                <a:cubicBezTo>
                  <a:pt x="2853224" y="1052539"/>
                  <a:pt x="2859855" y="1071338"/>
                  <a:pt x="2873829" y="1080654"/>
                </a:cubicBezTo>
                <a:cubicBezTo>
                  <a:pt x="2884244" y="1087598"/>
                  <a:pt x="2897580" y="1088571"/>
                  <a:pt x="2909455" y="1092529"/>
                </a:cubicBezTo>
                <a:cubicBezTo>
                  <a:pt x="2977517" y="1194625"/>
                  <a:pt x="2886891" y="1074478"/>
                  <a:pt x="2968831" y="1140031"/>
                </a:cubicBezTo>
                <a:cubicBezTo>
                  <a:pt x="2979976" y="1148947"/>
                  <a:pt x="2982490" y="1165565"/>
                  <a:pt x="2992582" y="1175657"/>
                </a:cubicBezTo>
                <a:cubicBezTo>
                  <a:pt x="3002674" y="1185749"/>
                  <a:pt x="3016333" y="1191490"/>
                  <a:pt x="3028208" y="1199407"/>
                </a:cubicBezTo>
                <a:cubicBezTo>
                  <a:pt x="3083626" y="1282534"/>
                  <a:pt x="3051958" y="1254825"/>
                  <a:pt x="3111335" y="1294410"/>
                </a:cubicBezTo>
                <a:cubicBezTo>
                  <a:pt x="3135768" y="1331059"/>
                  <a:pt x="3135154" y="1335183"/>
                  <a:pt x="3170712" y="1365662"/>
                </a:cubicBezTo>
                <a:cubicBezTo>
                  <a:pt x="3185739" y="1378543"/>
                  <a:pt x="3204218" y="1387293"/>
                  <a:pt x="3218213" y="1401288"/>
                </a:cubicBezTo>
                <a:cubicBezTo>
                  <a:pt x="3262024" y="1445099"/>
                  <a:pt x="3219229" y="1433633"/>
                  <a:pt x="3277590" y="1472540"/>
                </a:cubicBezTo>
                <a:cubicBezTo>
                  <a:pt x="3288005" y="1479484"/>
                  <a:pt x="3301341" y="1480457"/>
                  <a:pt x="3313216" y="1484415"/>
                </a:cubicBezTo>
                <a:lnTo>
                  <a:pt x="3420094" y="1591293"/>
                </a:lnTo>
                <a:cubicBezTo>
                  <a:pt x="3431969" y="1603168"/>
                  <a:pt x="3441746" y="1617603"/>
                  <a:pt x="3455720" y="1626919"/>
                </a:cubicBezTo>
                <a:cubicBezTo>
                  <a:pt x="3544179" y="1685893"/>
                  <a:pt x="3435528" y="1610094"/>
                  <a:pt x="3526972" y="1686296"/>
                </a:cubicBezTo>
                <a:cubicBezTo>
                  <a:pt x="3537936" y="1695433"/>
                  <a:pt x="3550984" y="1701750"/>
                  <a:pt x="3562598" y="1710046"/>
                </a:cubicBezTo>
                <a:cubicBezTo>
                  <a:pt x="3578704" y="1721550"/>
                  <a:pt x="3595072" y="1732791"/>
                  <a:pt x="3610099" y="1745672"/>
                </a:cubicBezTo>
                <a:cubicBezTo>
                  <a:pt x="3622850" y="1756602"/>
                  <a:pt x="3632974" y="1770368"/>
                  <a:pt x="3645725" y="1781298"/>
                </a:cubicBezTo>
                <a:cubicBezTo>
                  <a:pt x="3676496" y="1807673"/>
                  <a:pt x="3733822" y="1843988"/>
                  <a:pt x="3764478" y="1864426"/>
                </a:cubicBezTo>
                <a:cubicBezTo>
                  <a:pt x="3776353" y="1872343"/>
                  <a:pt x="3790012" y="1878084"/>
                  <a:pt x="3800104" y="1888176"/>
                </a:cubicBezTo>
                <a:cubicBezTo>
                  <a:pt x="3904186" y="1992258"/>
                  <a:pt x="3776815" y="1860229"/>
                  <a:pt x="3859481" y="1959428"/>
                </a:cubicBezTo>
                <a:cubicBezTo>
                  <a:pt x="3894363" y="2001286"/>
                  <a:pt x="3916704" y="2009452"/>
                  <a:pt x="3966359" y="2042555"/>
                </a:cubicBezTo>
                <a:cubicBezTo>
                  <a:pt x="4012402" y="2073250"/>
                  <a:pt x="3988444" y="2061792"/>
                  <a:pt x="4037611" y="2078181"/>
                </a:cubicBezTo>
                <a:cubicBezTo>
                  <a:pt x="4075247" y="2134637"/>
                  <a:pt x="4056848" y="2100268"/>
                  <a:pt x="4085112" y="2185059"/>
                </a:cubicBezTo>
                <a:lnTo>
                  <a:pt x="4096987" y="2220685"/>
                </a:lnTo>
                <a:cubicBezTo>
                  <a:pt x="4100946" y="2232560"/>
                  <a:pt x="4106408" y="2244036"/>
                  <a:pt x="4108863" y="2256311"/>
                </a:cubicBezTo>
                <a:cubicBezTo>
                  <a:pt x="4110576" y="2264875"/>
                  <a:pt x="4122180" y="2335665"/>
                  <a:pt x="4132613" y="2351314"/>
                </a:cubicBezTo>
                <a:cubicBezTo>
                  <a:pt x="4141929" y="2365288"/>
                  <a:pt x="4156364" y="2375065"/>
                  <a:pt x="4168239" y="2386940"/>
                </a:cubicBezTo>
                <a:cubicBezTo>
                  <a:pt x="4172197" y="2398815"/>
                  <a:pt x="4174035" y="2411624"/>
                  <a:pt x="4180114" y="2422566"/>
                </a:cubicBezTo>
                <a:cubicBezTo>
                  <a:pt x="4193977" y="2447519"/>
                  <a:pt x="4227616" y="2493818"/>
                  <a:pt x="4227616" y="2493818"/>
                </a:cubicBezTo>
                <a:cubicBezTo>
                  <a:pt x="4236304" y="2537257"/>
                  <a:pt x="4243152" y="2584263"/>
                  <a:pt x="4263242" y="2624446"/>
                </a:cubicBezTo>
                <a:lnTo>
                  <a:pt x="4286992" y="2671948"/>
                </a:lnTo>
                <a:cubicBezTo>
                  <a:pt x="4294909" y="2711532"/>
                  <a:pt x="4297977" y="2752404"/>
                  <a:pt x="4310743" y="2790701"/>
                </a:cubicBezTo>
                <a:lnTo>
                  <a:pt x="4334494" y="2861953"/>
                </a:lnTo>
                <a:cubicBezTo>
                  <a:pt x="4338452" y="2905496"/>
                  <a:pt x="4338771" y="2949524"/>
                  <a:pt x="4346369" y="2992581"/>
                </a:cubicBezTo>
                <a:cubicBezTo>
                  <a:pt x="4350720" y="3017235"/>
                  <a:pt x="4363242" y="3039761"/>
                  <a:pt x="4370120" y="3063833"/>
                </a:cubicBezTo>
                <a:cubicBezTo>
                  <a:pt x="4378037" y="3091542"/>
                  <a:pt x="4386445" y="3119116"/>
                  <a:pt x="4393870" y="3146961"/>
                </a:cubicBezTo>
                <a:cubicBezTo>
                  <a:pt x="4424105" y="3260343"/>
                  <a:pt x="4398193" y="3212821"/>
                  <a:pt x="4441372" y="3277589"/>
                </a:cubicBezTo>
                <a:cubicBezTo>
                  <a:pt x="4445330" y="3293423"/>
                  <a:pt x="4450046" y="3309086"/>
                  <a:pt x="4453247" y="3325090"/>
                </a:cubicBezTo>
                <a:cubicBezTo>
                  <a:pt x="4457969" y="3348701"/>
                  <a:pt x="4459899" y="3372837"/>
                  <a:pt x="4465122" y="3396342"/>
                </a:cubicBezTo>
                <a:cubicBezTo>
                  <a:pt x="4467838" y="3408562"/>
                  <a:pt x="4473559" y="3419932"/>
                  <a:pt x="4476998" y="3431968"/>
                </a:cubicBezTo>
                <a:cubicBezTo>
                  <a:pt x="4481482" y="3447661"/>
                  <a:pt x="4482444" y="3464468"/>
                  <a:pt x="4488873" y="3479470"/>
                </a:cubicBezTo>
                <a:cubicBezTo>
                  <a:pt x="4494495" y="3492588"/>
                  <a:pt x="4504707" y="3503221"/>
                  <a:pt x="4512624" y="3515096"/>
                </a:cubicBezTo>
                <a:cubicBezTo>
                  <a:pt x="4516582" y="3550722"/>
                  <a:pt x="4518270" y="3586674"/>
                  <a:pt x="4524499" y="3621974"/>
                </a:cubicBezTo>
                <a:cubicBezTo>
                  <a:pt x="4548257" y="3756605"/>
                  <a:pt x="4539089" y="3675469"/>
                  <a:pt x="4560125" y="3752602"/>
                </a:cubicBezTo>
                <a:cubicBezTo>
                  <a:pt x="4568713" y="3784094"/>
                  <a:pt x="4574275" y="3816406"/>
                  <a:pt x="4583875" y="3847605"/>
                </a:cubicBezTo>
                <a:cubicBezTo>
                  <a:pt x="4590144" y="3867979"/>
                  <a:pt x="4600885" y="3886758"/>
                  <a:pt x="4607626" y="3906981"/>
                </a:cubicBezTo>
                <a:cubicBezTo>
                  <a:pt x="4612787" y="3922465"/>
                  <a:pt x="4613770" y="3939201"/>
                  <a:pt x="4619501" y="3954483"/>
                </a:cubicBezTo>
                <a:cubicBezTo>
                  <a:pt x="4625717" y="3971059"/>
                  <a:pt x="4636677" y="3985548"/>
                  <a:pt x="4643252" y="4001984"/>
                </a:cubicBezTo>
                <a:cubicBezTo>
                  <a:pt x="4652550" y="4025229"/>
                  <a:pt x="4657705" y="4049991"/>
                  <a:pt x="4667003" y="4073236"/>
                </a:cubicBezTo>
                <a:cubicBezTo>
                  <a:pt x="4674920" y="4093028"/>
                  <a:pt x="4683268" y="4112653"/>
                  <a:pt x="4690753" y="4132613"/>
                </a:cubicBezTo>
                <a:cubicBezTo>
                  <a:pt x="4695148" y="4144334"/>
                  <a:pt x="4698234" y="4156518"/>
                  <a:pt x="4702629" y="4168239"/>
                </a:cubicBezTo>
                <a:cubicBezTo>
                  <a:pt x="4710114" y="4188198"/>
                  <a:pt x="4719638" y="4207392"/>
                  <a:pt x="4726379" y="4227615"/>
                </a:cubicBezTo>
                <a:cubicBezTo>
                  <a:pt x="4731540" y="4243098"/>
                  <a:pt x="4733094" y="4259633"/>
                  <a:pt x="4738255" y="4275116"/>
                </a:cubicBezTo>
                <a:cubicBezTo>
                  <a:pt x="4744996" y="4295339"/>
                  <a:pt x="4755264" y="4314270"/>
                  <a:pt x="4762005" y="4334493"/>
                </a:cubicBezTo>
                <a:cubicBezTo>
                  <a:pt x="4767166" y="4349976"/>
                  <a:pt x="4769397" y="4366301"/>
                  <a:pt x="4773881" y="4381994"/>
                </a:cubicBezTo>
                <a:cubicBezTo>
                  <a:pt x="4777320" y="4394030"/>
                  <a:pt x="4781798" y="4405745"/>
                  <a:pt x="4785756" y="4417620"/>
                </a:cubicBezTo>
                <a:cubicBezTo>
                  <a:pt x="4789714" y="4575958"/>
                  <a:pt x="4786857" y="4734613"/>
                  <a:pt x="4797631" y="4892633"/>
                </a:cubicBezTo>
                <a:cubicBezTo>
                  <a:pt x="4798835" y="4910295"/>
                  <a:pt x="4815166" y="4923559"/>
                  <a:pt x="4821382" y="4940135"/>
                </a:cubicBezTo>
                <a:cubicBezTo>
                  <a:pt x="4869887" y="5069481"/>
                  <a:pt x="4790884" y="4902892"/>
                  <a:pt x="4857008" y="5035137"/>
                </a:cubicBezTo>
                <a:cubicBezTo>
                  <a:pt x="4883749" y="5195586"/>
                  <a:pt x="4848106" y="5041828"/>
                  <a:pt x="4892634" y="5142015"/>
                </a:cubicBezTo>
                <a:cubicBezTo>
                  <a:pt x="4892639" y="5142025"/>
                  <a:pt x="4922321" y="5231074"/>
                  <a:pt x="4928260" y="5248893"/>
                </a:cubicBezTo>
                <a:cubicBezTo>
                  <a:pt x="4932218" y="5260768"/>
                  <a:pt x="4934537" y="5273323"/>
                  <a:pt x="4940135" y="5284519"/>
                </a:cubicBezTo>
                <a:lnTo>
                  <a:pt x="4963886" y="5332020"/>
                </a:lnTo>
                <a:cubicBezTo>
                  <a:pt x="4967844" y="5347854"/>
                  <a:pt x="4971277" y="5363829"/>
                  <a:pt x="4975761" y="5379522"/>
                </a:cubicBezTo>
                <a:cubicBezTo>
                  <a:pt x="4994184" y="5444004"/>
                  <a:pt x="4994446" y="5408509"/>
                  <a:pt x="5011387" y="5510150"/>
                </a:cubicBezTo>
                <a:cubicBezTo>
                  <a:pt x="5034661" y="5649788"/>
                  <a:pt x="5011516" y="5522601"/>
                  <a:pt x="5035138" y="5628903"/>
                </a:cubicBezTo>
                <a:cubicBezTo>
                  <a:pt x="5039516" y="5648607"/>
                  <a:pt x="5041702" y="5668807"/>
                  <a:pt x="5047013" y="5688280"/>
                </a:cubicBezTo>
                <a:cubicBezTo>
                  <a:pt x="5053600" y="5712433"/>
                  <a:pt x="5062847" y="5735781"/>
                  <a:pt x="5070764" y="5759532"/>
                </a:cubicBezTo>
                <a:lnTo>
                  <a:pt x="5082639" y="5795158"/>
                </a:lnTo>
                <a:cubicBezTo>
                  <a:pt x="5086597" y="5807033"/>
                  <a:pt x="5087570" y="5820369"/>
                  <a:pt x="5094514" y="5830784"/>
                </a:cubicBezTo>
                <a:cubicBezTo>
                  <a:pt x="5102431" y="5842659"/>
                  <a:pt x="5111431" y="5853880"/>
                  <a:pt x="5118265" y="5866410"/>
                </a:cubicBezTo>
                <a:cubicBezTo>
                  <a:pt x="5135219" y="5897492"/>
                  <a:pt x="5144523" y="5933089"/>
                  <a:pt x="5165766" y="5961413"/>
                </a:cubicBezTo>
                <a:cubicBezTo>
                  <a:pt x="5211469" y="6022349"/>
                  <a:pt x="5187397" y="5994919"/>
                  <a:pt x="5237018" y="6044540"/>
                </a:cubicBezTo>
                <a:cubicBezTo>
                  <a:pt x="5246676" y="6073513"/>
                  <a:pt x="5249625" y="6092773"/>
                  <a:pt x="5272644" y="6115792"/>
                </a:cubicBezTo>
                <a:cubicBezTo>
                  <a:pt x="5282736" y="6125884"/>
                  <a:pt x="5296395" y="6131625"/>
                  <a:pt x="5308270" y="6139542"/>
                </a:cubicBezTo>
                <a:cubicBezTo>
                  <a:pt x="5312229" y="6151417"/>
                  <a:pt x="5312326" y="6165393"/>
                  <a:pt x="5320146" y="6175168"/>
                </a:cubicBezTo>
                <a:cubicBezTo>
                  <a:pt x="5332786" y="6190968"/>
                  <a:pt x="5389786" y="6214578"/>
                  <a:pt x="5403273" y="6222670"/>
                </a:cubicBezTo>
                <a:cubicBezTo>
                  <a:pt x="5427750" y="6237356"/>
                  <a:pt x="5450774" y="6254337"/>
                  <a:pt x="5474525" y="6270171"/>
                </a:cubicBezTo>
                <a:cubicBezTo>
                  <a:pt x="5486400" y="6278088"/>
                  <a:pt x="5496611" y="6289409"/>
                  <a:pt x="5510151" y="6293922"/>
                </a:cubicBezTo>
                <a:lnTo>
                  <a:pt x="5545777" y="6305797"/>
                </a:lnTo>
                <a:cubicBezTo>
                  <a:pt x="5569528" y="6321631"/>
                  <a:pt x="5591498" y="6340532"/>
                  <a:pt x="5617029" y="6353298"/>
                </a:cubicBezTo>
                <a:cubicBezTo>
                  <a:pt x="5648696" y="6369132"/>
                  <a:pt x="5686996" y="6375765"/>
                  <a:pt x="5712031" y="6400800"/>
                </a:cubicBezTo>
                <a:cubicBezTo>
                  <a:pt x="5723906" y="6412675"/>
                  <a:pt x="5734659" y="6425791"/>
                  <a:pt x="5747657" y="6436426"/>
                </a:cubicBezTo>
                <a:cubicBezTo>
                  <a:pt x="5778294" y="6461492"/>
                  <a:pt x="5820702" y="6474742"/>
                  <a:pt x="5842660" y="6507678"/>
                </a:cubicBezTo>
                <a:cubicBezTo>
                  <a:pt x="5901637" y="6596140"/>
                  <a:pt x="5825831" y="6487480"/>
                  <a:pt x="5902037" y="6578929"/>
                </a:cubicBezTo>
                <a:cubicBezTo>
                  <a:pt x="5942583" y="6627585"/>
                  <a:pt x="5906892" y="6605573"/>
                  <a:pt x="5961413" y="6650181"/>
                </a:cubicBezTo>
                <a:cubicBezTo>
                  <a:pt x="5992050" y="6675247"/>
                  <a:pt x="6028426" y="6693443"/>
                  <a:pt x="6056416" y="6721433"/>
                </a:cubicBezTo>
                <a:cubicBezTo>
                  <a:pt x="6068291" y="6733308"/>
                  <a:pt x="6079291" y="6746129"/>
                  <a:pt x="6092042" y="6757059"/>
                </a:cubicBezTo>
                <a:cubicBezTo>
                  <a:pt x="6130523" y="6790043"/>
                  <a:pt x="6154624" y="6801734"/>
                  <a:pt x="6198920" y="6828311"/>
                </a:cubicBezTo>
                <a:cubicBezTo>
                  <a:pt x="6223549" y="6902200"/>
                  <a:pt x="6190124" y="6833590"/>
                  <a:pt x="6246421" y="6875813"/>
                </a:cubicBezTo>
                <a:cubicBezTo>
                  <a:pt x="6268813" y="6892607"/>
                  <a:pt x="6284733" y="6916757"/>
                  <a:pt x="6305798" y="6935189"/>
                </a:cubicBezTo>
                <a:cubicBezTo>
                  <a:pt x="6341188" y="6966155"/>
                  <a:pt x="6389161" y="6975475"/>
                  <a:pt x="6424551" y="7006441"/>
                </a:cubicBezTo>
                <a:cubicBezTo>
                  <a:pt x="6445616" y="7024873"/>
                  <a:pt x="6462264" y="7048093"/>
                  <a:pt x="6483927" y="7065818"/>
                </a:cubicBezTo>
                <a:cubicBezTo>
                  <a:pt x="6506019" y="7083894"/>
                  <a:pt x="6555179" y="7113319"/>
                  <a:pt x="6555179" y="7113319"/>
                </a:cubicBezTo>
                <a:cubicBezTo>
                  <a:pt x="6563096" y="7125194"/>
                  <a:pt x="6568189" y="7139547"/>
                  <a:pt x="6578930" y="7148945"/>
                </a:cubicBezTo>
                <a:cubicBezTo>
                  <a:pt x="6629186" y="7192918"/>
                  <a:pt x="6636877" y="7192011"/>
                  <a:pt x="6685808" y="7208322"/>
                </a:cubicBezTo>
                <a:cubicBezTo>
                  <a:pt x="6697683" y="7220197"/>
                  <a:pt x="6707460" y="7234632"/>
                  <a:pt x="6721434" y="7243948"/>
                </a:cubicBezTo>
                <a:cubicBezTo>
                  <a:pt x="6731849" y="7250892"/>
                  <a:pt x="6746192" y="7249613"/>
                  <a:pt x="6757060" y="7255823"/>
                </a:cubicBezTo>
                <a:cubicBezTo>
                  <a:pt x="6774244" y="7265643"/>
                  <a:pt x="6789534" y="7278568"/>
                  <a:pt x="6804561" y="7291449"/>
                </a:cubicBezTo>
                <a:cubicBezTo>
                  <a:pt x="6817312" y="7302379"/>
                  <a:pt x="6826930" y="7316764"/>
                  <a:pt x="6840187" y="7327075"/>
                </a:cubicBezTo>
                <a:cubicBezTo>
                  <a:pt x="6947047" y="7410188"/>
                  <a:pt x="6875822" y="7344895"/>
                  <a:pt x="6947065" y="7398327"/>
                </a:cubicBezTo>
                <a:cubicBezTo>
                  <a:pt x="6990371" y="7430807"/>
                  <a:pt x="7017082" y="7452212"/>
                  <a:pt x="7065818" y="7481454"/>
                </a:cubicBezTo>
                <a:cubicBezTo>
                  <a:pt x="7085610" y="7493329"/>
                  <a:pt x="7105622" y="7504847"/>
                  <a:pt x="7125195" y="7517080"/>
                </a:cubicBezTo>
                <a:cubicBezTo>
                  <a:pt x="7143175" y="7528318"/>
                  <a:pt x="7196710" y="7564845"/>
                  <a:pt x="7208322" y="7576457"/>
                </a:cubicBezTo>
                <a:cubicBezTo>
                  <a:pt x="7284389" y="7652523"/>
                  <a:pt x="7221533" y="7624402"/>
                  <a:pt x="7291450" y="7647709"/>
                </a:cubicBezTo>
                <a:cubicBezTo>
                  <a:pt x="7359512" y="7749805"/>
                  <a:pt x="7268885" y="7629658"/>
                  <a:pt x="7350826" y="7695210"/>
                </a:cubicBezTo>
                <a:cubicBezTo>
                  <a:pt x="7361971" y="7704126"/>
                  <a:pt x="7367496" y="7718444"/>
                  <a:pt x="7374577" y="7730836"/>
                </a:cubicBezTo>
                <a:cubicBezTo>
                  <a:pt x="7398054" y="7771920"/>
                  <a:pt x="7396880" y="7773997"/>
                  <a:pt x="7410203" y="7813963"/>
                </a:cubicBezTo>
                <a:cubicBezTo>
                  <a:pt x="7410119" y="7815221"/>
                  <a:pt x="7405542" y="8000563"/>
                  <a:pt x="7386452" y="8051470"/>
                </a:cubicBezTo>
                <a:cubicBezTo>
                  <a:pt x="7369482" y="8096725"/>
                  <a:pt x="7354877" y="8087040"/>
                  <a:pt x="7315200" y="8110846"/>
                </a:cubicBezTo>
                <a:cubicBezTo>
                  <a:pt x="7289678" y="8126159"/>
                  <a:pt x="7215919" y="8180042"/>
                  <a:pt x="7184572" y="8193974"/>
                </a:cubicBezTo>
                <a:cubicBezTo>
                  <a:pt x="7169657" y="8200603"/>
                  <a:pt x="7152904" y="8201891"/>
                  <a:pt x="7137070" y="8205849"/>
                </a:cubicBezTo>
                <a:cubicBezTo>
                  <a:pt x="7052101" y="8262496"/>
                  <a:pt x="7156186" y="8198874"/>
                  <a:pt x="7053943" y="8241475"/>
                </a:cubicBezTo>
                <a:cubicBezTo>
                  <a:pt x="7021261" y="8255092"/>
                  <a:pt x="6992529" y="8277780"/>
                  <a:pt x="6958940" y="8288976"/>
                </a:cubicBezTo>
                <a:cubicBezTo>
                  <a:pt x="6764201" y="8353890"/>
                  <a:pt x="6919952" y="8305008"/>
                  <a:pt x="6804561" y="8336478"/>
                </a:cubicBezTo>
                <a:cubicBezTo>
                  <a:pt x="6776759" y="8344060"/>
                  <a:pt x="6748517" y="8350380"/>
                  <a:pt x="6721434" y="8360228"/>
                </a:cubicBezTo>
                <a:cubicBezTo>
                  <a:pt x="6704797" y="8366278"/>
                  <a:pt x="6690509" y="8377763"/>
                  <a:pt x="6673933" y="8383979"/>
                </a:cubicBezTo>
                <a:cubicBezTo>
                  <a:pt x="6658651" y="8389710"/>
                  <a:pt x="6642124" y="8391370"/>
                  <a:pt x="6626431" y="8395854"/>
                </a:cubicBezTo>
                <a:cubicBezTo>
                  <a:pt x="6614395" y="8399293"/>
                  <a:pt x="6602949" y="8404693"/>
                  <a:pt x="6590805" y="8407729"/>
                </a:cubicBezTo>
                <a:cubicBezTo>
                  <a:pt x="6520684" y="8425260"/>
                  <a:pt x="6481933" y="8424104"/>
                  <a:pt x="6400800" y="8431480"/>
                </a:cubicBezTo>
                <a:lnTo>
                  <a:pt x="5818909" y="8419605"/>
                </a:lnTo>
                <a:cubicBezTo>
                  <a:pt x="5752954" y="8417544"/>
                  <a:pt x="5558160" y="8400803"/>
                  <a:pt x="5486400" y="8395854"/>
                </a:cubicBezTo>
                <a:cubicBezTo>
                  <a:pt x="5368514" y="8387724"/>
                  <a:pt x="5279838" y="8385265"/>
                  <a:pt x="5165766" y="8372103"/>
                </a:cubicBezTo>
                <a:cubicBezTo>
                  <a:pt x="4781938" y="8327815"/>
                  <a:pt x="5165800" y="8364549"/>
                  <a:pt x="4857008" y="8336478"/>
                </a:cubicBezTo>
                <a:cubicBezTo>
                  <a:pt x="4825340" y="8328561"/>
                  <a:pt x="4794268" y="8317691"/>
                  <a:pt x="4762005" y="8312727"/>
                </a:cubicBezTo>
                <a:cubicBezTo>
                  <a:pt x="4632492" y="8292802"/>
                  <a:pt x="4511676" y="8286364"/>
                  <a:pt x="4381995" y="8277101"/>
                </a:cubicBezTo>
                <a:cubicBezTo>
                  <a:pt x="4342411" y="8261267"/>
                  <a:pt x="4304320" y="8241011"/>
                  <a:pt x="4263242" y="8229600"/>
                </a:cubicBezTo>
                <a:cubicBezTo>
                  <a:pt x="4232492" y="8221058"/>
                  <a:pt x="4199681" y="8223192"/>
                  <a:pt x="4168239" y="8217724"/>
                </a:cubicBezTo>
                <a:cubicBezTo>
                  <a:pt x="4108582" y="8207349"/>
                  <a:pt x="4048854" y="8196784"/>
                  <a:pt x="3990109" y="8182098"/>
                </a:cubicBezTo>
                <a:cubicBezTo>
                  <a:pt x="3974275" y="8178140"/>
                  <a:pt x="3958817" y="8172130"/>
                  <a:pt x="3942608" y="8170223"/>
                </a:cubicBezTo>
                <a:cubicBezTo>
                  <a:pt x="3891350" y="8164193"/>
                  <a:pt x="3839689" y="8162306"/>
                  <a:pt x="3788229" y="8158348"/>
                </a:cubicBezTo>
                <a:cubicBezTo>
                  <a:pt x="3645184" y="8129738"/>
                  <a:pt x="3828638" y="8165288"/>
                  <a:pt x="3562598" y="8122722"/>
                </a:cubicBezTo>
                <a:cubicBezTo>
                  <a:pt x="3518897" y="8115730"/>
                  <a:pt x="3475983" y="8103604"/>
                  <a:pt x="3431969" y="8098971"/>
                </a:cubicBezTo>
                <a:cubicBezTo>
                  <a:pt x="3325387" y="8087752"/>
                  <a:pt x="3218206" y="8083235"/>
                  <a:pt x="3111335" y="8075220"/>
                </a:cubicBezTo>
                <a:lnTo>
                  <a:pt x="2956956" y="8063345"/>
                </a:lnTo>
                <a:cubicBezTo>
                  <a:pt x="2941122" y="8059387"/>
                  <a:pt x="2925513" y="8054390"/>
                  <a:pt x="2909455" y="8051470"/>
                </a:cubicBezTo>
                <a:cubicBezTo>
                  <a:pt x="2754918" y="8023372"/>
                  <a:pt x="2740739" y="8047727"/>
                  <a:pt x="2517569" y="8015844"/>
                </a:cubicBezTo>
                <a:lnTo>
                  <a:pt x="2434442" y="8003968"/>
                </a:lnTo>
                <a:lnTo>
                  <a:pt x="2339439" y="7992093"/>
                </a:lnTo>
                <a:cubicBezTo>
                  <a:pt x="2287897" y="7984730"/>
                  <a:pt x="2236807" y="7974092"/>
                  <a:pt x="2185060" y="7968342"/>
                </a:cubicBezTo>
                <a:cubicBezTo>
                  <a:pt x="2129840" y="7962206"/>
                  <a:pt x="2074223" y="7960425"/>
                  <a:pt x="2018805" y="7956467"/>
                </a:cubicBezTo>
                <a:lnTo>
                  <a:pt x="1876301" y="7932716"/>
                </a:lnTo>
                <a:cubicBezTo>
                  <a:pt x="1809067" y="7922631"/>
                  <a:pt x="1729234" y="7915635"/>
                  <a:pt x="1662546" y="7908966"/>
                </a:cubicBezTo>
                <a:cubicBezTo>
                  <a:pt x="1631037" y="7898462"/>
                  <a:pt x="1613508" y="7891607"/>
                  <a:pt x="1579418" y="7885215"/>
                </a:cubicBezTo>
                <a:cubicBezTo>
                  <a:pt x="1532086" y="7876341"/>
                  <a:pt x="1483633" y="7873145"/>
                  <a:pt x="1436914" y="7861465"/>
                </a:cubicBezTo>
                <a:cubicBezTo>
                  <a:pt x="1421080" y="7857506"/>
                  <a:pt x="1405159" y="7853883"/>
                  <a:pt x="1389413" y="7849589"/>
                </a:cubicBezTo>
                <a:cubicBezTo>
                  <a:pt x="1361611" y="7842007"/>
                  <a:pt x="1334243" y="7832828"/>
                  <a:pt x="1306286" y="7825839"/>
                </a:cubicBezTo>
                <a:cubicBezTo>
                  <a:pt x="1286704" y="7820944"/>
                  <a:pt x="1266701" y="7817922"/>
                  <a:pt x="1246909" y="7813963"/>
                </a:cubicBezTo>
                <a:cubicBezTo>
                  <a:pt x="1223158" y="7802088"/>
                  <a:pt x="1200664" y="7787268"/>
                  <a:pt x="1175657" y="7778337"/>
                </a:cubicBezTo>
                <a:cubicBezTo>
                  <a:pt x="1144917" y="7767358"/>
                  <a:pt x="1112147" y="7763176"/>
                  <a:pt x="1080655" y="7754587"/>
                </a:cubicBezTo>
                <a:cubicBezTo>
                  <a:pt x="1068578" y="7751293"/>
                  <a:pt x="1056225" y="7748309"/>
                  <a:pt x="1045029" y="7742711"/>
                </a:cubicBezTo>
                <a:cubicBezTo>
                  <a:pt x="1032264" y="7736328"/>
                  <a:pt x="1022169" y="7725344"/>
                  <a:pt x="1009403" y="7718961"/>
                </a:cubicBezTo>
                <a:cubicBezTo>
                  <a:pt x="952188" y="7690354"/>
                  <a:pt x="943359" y="7694099"/>
                  <a:pt x="878774" y="7683335"/>
                </a:cubicBezTo>
                <a:cubicBezTo>
                  <a:pt x="830333" y="7659114"/>
                  <a:pt x="798559" y="7640762"/>
                  <a:pt x="748146" y="7623958"/>
                </a:cubicBezTo>
                <a:cubicBezTo>
                  <a:pt x="679053" y="7600927"/>
                  <a:pt x="711991" y="7625043"/>
                  <a:pt x="629392" y="7588332"/>
                </a:cubicBezTo>
                <a:cubicBezTo>
                  <a:pt x="616350" y="7582535"/>
                  <a:pt x="606004" y="7571924"/>
                  <a:pt x="593766" y="7564581"/>
                </a:cubicBezTo>
                <a:cubicBezTo>
                  <a:pt x="546611" y="7536288"/>
                  <a:pt x="500449" y="7506047"/>
                  <a:pt x="451263" y="7481454"/>
                </a:cubicBezTo>
                <a:cubicBezTo>
                  <a:pt x="427512" y="7469579"/>
                  <a:pt x="403223" y="7458724"/>
                  <a:pt x="380011" y="7445828"/>
                </a:cubicBezTo>
                <a:cubicBezTo>
                  <a:pt x="357682" y="7433423"/>
                  <a:pt x="314525" y="7399683"/>
                  <a:pt x="296883" y="7386452"/>
                </a:cubicBezTo>
                <a:cubicBezTo>
                  <a:pt x="281049" y="7362701"/>
                  <a:pt x="267214" y="7337490"/>
                  <a:pt x="249382" y="7315200"/>
                </a:cubicBezTo>
                <a:cubicBezTo>
                  <a:pt x="235394" y="7297714"/>
                  <a:pt x="214302" y="7286330"/>
                  <a:pt x="201881" y="7267698"/>
                </a:cubicBezTo>
                <a:cubicBezTo>
                  <a:pt x="190057" y="7249961"/>
                  <a:pt x="187063" y="7227677"/>
                  <a:pt x="178130" y="7208322"/>
                </a:cubicBezTo>
                <a:cubicBezTo>
                  <a:pt x="40351" y="6909802"/>
                  <a:pt x="203346" y="7292032"/>
                  <a:pt x="106878" y="7030192"/>
                </a:cubicBezTo>
                <a:cubicBezTo>
                  <a:pt x="89088" y="6981905"/>
                  <a:pt x="47501" y="6887688"/>
                  <a:pt x="47501" y="6887688"/>
                </a:cubicBezTo>
                <a:cubicBezTo>
                  <a:pt x="43543" y="6859979"/>
                  <a:pt x="38896" y="6832360"/>
                  <a:pt x="35626" y="6804561"/>
                </a:cubicBezTo>
                <a:cubicBezTo>
                  <a:pt x="30978" y="6765051"/>
                  <a:pt x="29126" y="6725224"/>
                  <a:pt x="23751" y="6685807"/>
                </a:cubicBezTo>
                <a:cubicBezTo>
                  <a:pt x="17244" y="6638092"/>
                  <a:pt x="7917" y="6590804"/>
                  <a:pt x="0" y="6543303"/>
                </a:cubicBezTo>
                <a:cubicBezTo>
                  <a:pt x="3958" y="6060373"/>
                  <a:pt x="6896" y="5577434"/>
                  <a:pt x="11875" y="5094514"/>
                </a:cubicBezTo>
                <a:cubicBezTo>
                  <a:pt x="17716" y="4527978"/>
                  <a:pt x="23981" y="4020193"/>
                  <a:pt x="47501" y="3455719"/>
                </a:cubicBezTo>
                <a:cubicBezTo>
                  <a:pt x="55418" y="3265714"/>
                  <a:pt x="53638" y="3075056"/>
                  <a:pt x="71252" y="2885703"/>
                </a:cubicBezTo>
                <a:lnTo>
                  <a:pt x="118753" y="2375065"/>
                </a:lnTo>
                <a:cubicBezTo>
                  <a:pt x="146825" y="1729448"/>
                  <a:pt x="109286" y="2386604"/>
                  <a:pt x="154379" y="1935678"/>
                </a:cubicBezTo>
                <a:cubicBezTo>
                  <a:pt x="160693" y="1872534"/>
                  <a:pt x="160758" y="1808892"/>
                  <a:pt x="166255" y="1745672"/>
                </a:cubicBezTo>
                <a:cubicBezTo>
                  <a:pt x="168680" y="1717787"/>
                  <a:pt x="174431" y="1690290"/>
                  <a:pt x="178130" y="1662545"/>
                </a:cubicBezTo>
                <a:cubicBezTo>
                  <a:pt x="182348" y="1630911"/>
                  <a:pt x="186664" y="1599281"/>
                  <a:pt x="190005" y="1567542"/>
                </a:cubicBezTo>
                <a:cubicBezTo>
                  <a:pt x="210711" y="1370833"/>
                  <a:pt x="188528" y="1503680"/>
                  <a:pt x="225631" y="1318161"/>
                </a:cubicBezTo>
                <a:cubicBezTo>
                  <a:pt x="229590" y="1262743"/>
                  <a:pt x="228842" y="1206786"/>
                  <a:pt x="237507" y="1151906"/>
                </a:cubicBezTo>
                <a:cubicBezTo>
                  <a:pt x="240832" y="1130850"/>
                  <a:pt x="258242" y="1113632"/>
                  <a:pt x="261257" y="1092529"/>
                </a:cubicBezTo>
                <a:cubicBezTo>
                  <a:pt x="270231" y="1029708"/>
                  <a:pt x="268072" y="965780"/>
                  <a:pt x="273133" y="902524"/>
                </a:cubicBezTo>
                <a:cubicBezTo>
                  <a:pt x="275992" y="866793"/>
                  <a:pt x="279417" y="831053"/>
                  <a:pt x="285008" y="795646"/>
                </a:cubicBezTo>
                <a:cubicBezTo>
                  <a:pt x="319662" y="576169"/>
                  <a:pt x="287447" y="749557"/>
                  <a:pt x="332509" y="629392"/>
                </a:cubicBezTo>
                <a:cubicBezTo>
                  <a:pt x="369418" y="530967"/>
                  <a:pt x="310140" y="638229"/>
                  <a:pt x="368135" y="510639"/>
                </a:cubicBezTo>
                <a:cubicBezTo>
                  <a:pt x="377686" y="489626"/>
                  <a:pt x="391886" y="471054"/>
                  <a:pt x="403761" y="451262"/>
                </a:cubicBezTo>
                <a:cubicBezTo>
                  <a:pt x="414524" y="397451"/>
                  <a:pt x="420743" y="339278"/>
                  <a:pt x="463138" y="296883"/>
                </a:cubicBezTo>
                <a:cubicBezTo>
                  <a:pt x="475013" y="285008"/>
                  <a:pt x="488453" y="274514"/>
                  <a:pt x="498764" y="261257"/>
                </a:cubicBezTo>
                <a:cubicBezTo>
                  <a:pt x="516289" y="238725"/>
                  <a:pt x="520734" y="202771"/>
                  <a:pt x="546265" y="190005"/>
                </a:cubicBezTo>
                <a:cubicBezTo>
                  <a:pt x="562099" y="182088"/>
                  <a:pt x="577589" y="173444"/>
                  <a:pt x="593766" y="166254"/>
                </a:cubicBezTo>
                <a:cubicBezTo>
                  <a:pt x="613246" y="157596"/>
                  <a:pt x="634509" y="152855"/>
                  <a:pt x="653143" y="142503"/>
                </a:cubicBezTo>
                <a:cubicBezTo>
                  <a:pt x="670444" y="132891"/>
                  <a:pt x="683460" y="116698"/>
                  <a:pt x="700644" y="106878"/>
                </a:cubicBezTo>
                <a:cubicBezTo>
                  <a:pt x="711512" y="100667"/>
                  <a:pt x="725074" y="100600"/>
                  <a:pt x="736270" y="95002"/>
                </a:cubicBezTo>
                <a:cubicBezTo>
                  <a:pt x="749035" y="88619"/>
                  <a:pt x="759131" y="77635"/>
                  <a:pt x="771896" y="71252"/>
                </a:cubicBezTo>
                <a:cubicBezTo>
                  <a:pt x="783092" y="65654"/>
                  <a:pt x="795532" y="62973"/>
                  <a:pt x="807522" y="59376"/>
                </a:cubicBezTo>
                <a:cubicBezTo>
                  <a:pt x="835125" y="51095"/>
                  <a:pt x="862598" y="42226"/>
                  <a:pt x="890650" y="35626"/>
                </a:cubicBezTo>
                <a:cubicBezTo>
                  <a:pt x="1000819" y="9704"/>
                  <a:pt x="1008115" y="12018"/>
                  <a:pt x="1116281" y="0"/>
                </a:cubicBezTo>
                <a:cubicBezTo>
                  <a:pt x="1142766" y="3784"/>
                  <a:pt x="1227215" y="14279"/>
                  <a:pt x="1258785" y="23750"/>
                </a:cubicBezTo>
                <a:cubicBezTo>
                  <a:pt x="1279203" y="29875"/>
                  <a:pt x="1297938" y="40760"/>
                  <a:pt x="1318161" y="47501"/>
                </a:cubicBezTo>
                <a:cubicBezTo>
                  <a:pt x="1333645" y="52662"/>
                  <a:pt x="1350030" y="54686"/>
                  <a:pt x="1365663" y="59376"/>
                </a:cubicBezTo>
                <a:cubicBezTo>
                  <a:pt x="1460710" y="87890"/>
                  <a:pt x="1415214" y="84158"/>
                  <a:pt x="1520042" y="95002"/>
                </a:cubicBezTo>
                <a:cubicBezTo>
                  <a:pt x="1607023" y="104000"/>
                  <a:pt x="1781299" y="118753"/>
                  <a:pt x="1781299" y="118753"/>
                </a:cubicBezTo>
                <a:cubicBezTo>
                  <a:pt x="1793174" y="122711"/>
                  <a:pt x="1804889" y="127189"/>
                  <a:pt x="1816925" y="130628"/>
                </a:cubicBezTo>
                <a:cubicBezTo>
                  <a:pt x="1832618" y="135112"/>
                  <a:pt x="1849425" y="136074"/>
                  <a:pt x="1864426" y="142503"/>
                </a:cubicBezTo>
                <a:cubicBezTo>
                  <a:pt x="1877544" y="148125"/>
                  <a:pt x="1887010" y="160457"/>
                  <a:pt x="1900052" y="166254"/>
                </a:cubicBezTo>
                <a:cubicBezTo>
                  <a:pt x="1922930" y="176422"/>
                  <a:pt x="1971304" y="190005"/>
                  <a:pt x="1971304" y="190005"/>
                </a:cubicBezTo>
                <a:cubicBezTo>
                  <a:pt x="1987138" y="205839"/>
                  <a:pt x="2004060" y="220654"/>
                  <a:pt x="2018805" y="237506"/>
                </a:cubicBezTo>
                <a:cubicBezTo>
                  <a:pt x="2031838" y="252401"/>
                  <a:pt x="2039226" y="272336"/>
                  <a:pt x="2054431" y="285007"/>
                </a:cubicBezTo>
                <a:cubicBezTo>
                  <a:pt x="2064047" y="293021"/>
                  <a:pt x="2078551" y="291952"/>
                  <a:pt x="2090057" y="296883"/>
                </a:cubicBezTo>
                <a:cubicBezTo>
                  <a:pt x="2090106" y="296904"/>
                  <a:pt x="2149410" y="326559"/>
                  <a:pt x="2161309" y="332509"/>
                </a:cubicBezTo>
              </a:path>
            </a:pathLst>
          </a:custGeom>
          <a:solidFill>
            <a:srgbClr val="00B050">
              <a:alpha val="50195"/>
            </a:srgbClr>
          </a:solidFill>
          <a:ln w="9525" algn="ctr">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path" presetSubtype="0" repeatCount="3000" accel="50000" decel="50000" fill="hold" grpId="0" nodeType="withEffect">
                                  <p:stCondLst>
                                    <p:cond delay="0"/>
                                  </p:stCondLst>
                                  <p:childTnLst>
                                    <p:animMotion origin="layout" path="M -3.61111E-6 2.59259E-6 L 0.13733 0.08356 " pathEditMode="relative" rAng="0" ptsTypes="AA">
                                      <p:cBhvr>
                                        <p:cTn id="6" dur="3000" fill="hold"/>
                                        <p:tgtEl>
                                          <p:spTgt spid="4"/>
                                        </p:tgtEl>
                                        <p:attrNameLst>
                                          <p:attrName>ppt_x</p:attrName>
                                          <p:attrName>ppt_y</p:attrName>
                                        </p:attrNameLst>
                                      </p:cBhvr>
                                      <p:rCtr x="69" y="42"/>
                                    </p:animMotion>
                                  </p:childTnLst>
                                </p:cTn>
                              </p:par>
                              <p:par>
                                <p:cTn id="7" presetID="49" presetClass="path" presetSubtype="0" repeatCount="3000" accel="50000" decel="50000" fill="hold" grpId="0" nodeType="withEffect">
                                  <p:stCondLst>
                                    <p:cond delay="0"/>
                                  </p:stCondLst>
                                  <p:childTnLst>
                                    <p:animMotion origin="layout" path="M 5.55556E-7 1.11111E-6 L 0.0941 0.05694 " pathEditMode="relative" rAng="0" ptsTypes="AA">
                                      <p:cBhvr>
                                        <p:cTn id="8" dur="3000" fill="hold"/>
                                        <p:tgtEl>
                                          <p:spTgt spid="7"/>
                                        </p:tgtEl>
                                        <p:attrNameLst>
                                          <p:attrName>ppt_x</p:attrName>
                                          <p:attrName>ppt_y</p:attrName>
                                        </p:attrNameLst>
                                      </p:cBhvr>
                                      <p:rCtr x="47" y="28"/>
                                    </p:animMotion>
                                  </p:childTnLst>
                                </p:cTn>
                              </p:par>
                              <p:par>
                                <p:cTn id="9" presetID="56" presetClass="path" presetSubtype="0" repeatCount="3000" accel="50000" decel="50000" fill="hold" grpId="0" nodeType="withEffect">
                                  <p:stCondLst>
                                    <p:cond delay="0"/>
                                  </p:stCondLst>
                                  <p:childTnLst>
                                    <p:animMotion origin="layout" path="M -1.11111E-6 -1.85185E-6 L -0.10486 -0.10879 " pathEditMode="relative" rAng="0" ptsTypes="AA">
                                      <p:cBhvr>
                                        <p:cTn id="10" dur="3000" fill="hold"/>
                                        <p:tgtEl>
                                          <p:spTgt spid="8"/>
                                        </p:tgtEl>
                                        <p:attrNameLst>
                                          <p:attrName>ppt_x</p:attrName>
                                          <p:attrName>ppt_y</p:attrName>
                                        </p:attrNameLst>
                                      </p:cBhvr>
                                      <p:rCtr x="-52" y="-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V time scale"/>
          <p:cNvPicPr>
            <a:picLocks noChangeAspect="1" noChangeArrowheads="1"/>
          </p:cNvPicPr>
          <p:nvPr/>
        </p:nvPicPr>
        <p:blipFill>
          <a:blip r:embed="rId3"/>
          <a:srcRect/>
          <a:stretch>
            <a:fillRect/>
          </a:stretch>
        </p:blipFill>
        <p:spPr bwMode="auto">
          <a:xfrm>
            <a:off x="1905000" y="0"/>
            <a:ext cx="521176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migmatite_basmt17sm"/>
          <p:cNvPicPr>
            <a:picLocks noChangeAspect="1" noChangeArrowheads="1"/>
          </p:cNvPicPr>
          <p:nvPr/>
        </p:nvPicPr>
        <p:blipFill>
          <a:blip r:embed="rId3"/>
          <a:srcRect/>
          <a:stretch>
            <a:fillRect/>
          </a:stretch>
        </p:blipFill>
        <p:spPr bwMode="auto">
          <a:xfrm>
            <a:off x="1600200" y="1143000"/>
            <a:ext cx="6361113" cy="4270375"/>
          </a:xfrm>
          <a:prstGeom prst="rect">
            <a:avLst/>
          </a:prstGeom>
          <a:noFill/>
          <a:ln w="9525">
            <a:noFill/>
            <a:miter lim="800000"/>
            <a:headEnd/>
            <a:tailEnd/>
          </a:ln>
        </p:spPr>
      </p:pic>
      <p:sp>
        <p:nvSpPr>
          <p:cNvPr id="8195" name="Text Box 3"/>
          <p:cNvSpPr txBox="1">
            <a:spLocks noChangeArrowheads="1"/>
          </p:cNvSpPr>
          <p:nvPr/>
        </p:nvSpPr>
        <p:spPr bwMode="auto">
          <a:xfrm>
            <a:off x="2057400" y="5715000"/>
            <a:ext cx="5562600" cy="579438"/>
          </a:xfrm>
          <a:prstGeom prst="rect">
            <a:avLst/>
          </a:prstGeom>
          <a:noFill/>
          <a:ln w="9525">
            <a:noFill/>
            <a:miter lim="800000"/>
            <a:headEnd/>
            <a:tailEnd/>
          </a:ln>
        </p:spPr>
        <p:txBody>
          <a:bodyPr>
            <a:spAutoFit/>
          </a:bodyPr>
          <a:lstStyle/>
          <a:p>
            <a:pPr>
              <a:spcBef>
                <a:spcPct val="50000"/>
              </a:spcBef>
            </a:pPr>
            <a:r>
              <a:rPr lang="en-US">
                <a:solidFill>
                  <a:schemeClr val="bg1"/>
                </a:solidFill>
              </a:rPr>
              <a:t>1.7 by migmatite basement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V time scale"/>
          <p:cNvPicPr>
            <a:picLocks noChangeAspect="1" noChangeArrowheads="1"/>
          </p:cNvPicPr>
          <p:nvPr/>
        </p:nvPicPr>
        <p:blipFill>
          <a:blip r:embed="rId3"/>
          <a:srcRect l="29195" t="59642"/>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odkarl2b"/>
          <p:cNvPicPr>
            <a:picLocks noChangeAspect="1" noChangeArrowheads="1"/>
          </p:cNvPicPr>
          <p:nvPr/>
        </p:nvPicPr>
        <p:blipFill>
          <a:blip r:embed="rId3"/>
          <a:srcRect/>
          <a:stretch>
            <a:fillRect/>
          </a:stretch>
        </p:blipFill>
        <p:spPr bwMode="auto">
          <a:xfrm>
            <a:off x="152400" y="0"/>
            <a:ext cx="8763000" cy="6869113"/>
          </a:xfrm>
          <a:prstGeom prst="rect">
            <a:avLst/>
          </a:prstGeom>
          <a:noFill/>
          <a:ln w="9525">
            <a:noFill/>
            <a:miter lim="800000"/>
            <a:headEnd/>
            <a:tailEnd/>
          </a:ln>
        </p:spPr>
      </p:pic>
      <p:sp>
        <p:nvSpPr>
          <p:cNvPr id="3" name="Text Box 4"/>
          <p:cNvSpPr txBox="1">
            <a:spLocks noChangeArrowheads="1"/>
          </p:cNvSpPr>
          <p:nvPr/>
        </p:nvSpPr>
        <p:spPr bwMode="auto">
          <a:xfrm>
            <a:off x="1143000" y="1600200"/>
            <a:ext cx="1752600" cy="1200150"/>
          </a:xfrm>
          <a:prstGeom prst="rect">
            <a:avLst/>
          </a:prstGeom>
          <a:noFill/>
          <a:ln w="9525">
            <a:noFill/>
            <a:miter lim="800000"/>
            <a:headEnd/>
            <a:tailEnd/>
          </a:ln>
          <a:effectLst/>
        </p:spPr>
        <p:txBody>
          <a:bodyPr>
            <a:spAutoFit/>
          </a:bodyPr>
          <a:lstStyle/>
          <a:p>
            <a:pPr algn="ctr">
              <a:spcBef>
                <a:spcPct val="50000"/>
              </a:spcBef>
              <a:defRPr/>
            </a:pPr>
            <a:r>
              <a:rPr lang="en-US" sz="3600" dirty="0">
                <a:solidFill>
                  <a:srgbClr val="0070C0"/>
                </a:solidFill>
                <a:effectLst>
                  <a:outerShdw blurRad="38100" dist="38100" dir="2700000" algn="tl">
                    <a:srgbClr val="000000">
                      <a:alpha val="43137"/>
                    </a:srgbClr>
                  </a:outerShdw>
                </a:effectLst>
              </a:rPr>
              <a:t>Death Valley</a:t>
            </a:r>
          </a:p>
        </p:txBody>
      </p:sp>
      <p:cxnSp>
        <p:nvCxnSpPr>
          <p:cNvPr id="5" name="Straight Arrow Connector 4"/>
          <p:cNvCxnSpPr/>
          <p:nvPr/>
        </p:nvCxnSpPr>
        <p:spPr bwMode="auto">
          <a:xfrm rot="16200000" flipH="1">
            <a:off x="2095500" y="3009900"/>
            <a:ext cx="1828800" cy="381000"/>
          </a:xfrm>
          <a:prstGeom prst="straightConnector1">
            <a:avLst/>
          </a:prstGeom>
          <a:solidFill>
            <a:schemeClr val="accent1"/>
          </a:solidFill>
          <a:ln w="50800" cap="flat" cmpd="sng" algn="ctr">
            <a:solidFill>
              <a:srgbClr val="0070C0"/>
            </a:solidFill>
            <a:prstDash val="solid"/>
            <a:round/>
            <a:headEnd type="none" w="med" len="med"/>
            <a:tailEnd type="stealth"/>
          </a:ln>
          <a:effectLst>
            <a:outerShdw blurRad="50800" dist="38100" dir="2700000" algn="tl" rotWithShape="0">
              <a:prstClr val="black">
                <a:alpha val="40000"/>
              </a:prstClr>
            </a:outerShdw>
          </a:effectLst>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srcRect/>
          <a:stretch>
            <a:fillRect/>
          </a:stretch>
        </p:blipFill>
        <p:spPr bwMode="auto">
          <a:xfrm>
            <a:off x="136525" y="0"/>
            <a:ext cx="88550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0000"/>
            </a:solidFill>
            <a:effectLst/>
            <a:latin typeface="Arial" charset="0"/>
          </a:defRPr>
        </a:defPPr>
      </a:lstStyle>
    </a:spDef>
    <a:lnDef>
      <a:spPr bwMode="auto">
        <a:solidFill>
          <a:schemeClr val="accent1"/>
        </a:solidFill>
        <a:ln w="50800" cap="flat" cmpd="sng" algn="ctr">
          <a:solidFill>
            <a:schemeClr val="bg1"/>
          </a:solidFill>
          <a:prstDash val="solid"/>
          <a:round/>
          <a:headEnd type="none" w="med" len="med"/>
          <a:tailEnd type="stealth" w="lg" len="med"/>
        </a:ln>
        <a:effectLst>
          <a:outerShdw blurRad="50800" dist="38100" dir="2700000" algn="tl" rotWithShape="0">
            <a:prstClr val="black">
              <a:alpha val="40000"/>
            </a:prstClr>
          </a:outerShdw>
        </a:effectLst>
      </a:spPr>
      <a:bodyPr/>
      <a:lstStyle/>
    </a:lnDef>
    <a:txDef>
      <a:spPr>
        <a:noFill/>
      </a:spPr>
      <a:bodyPr wrap="square" rtlCol="0">
        <a:spAutoFit/>
      </a:bodyPr>
      <a:lstStyle>
        <a:defPPr algn="ctr">
          <a:defRPr dirty="0" smtClean="0">
            <a:solidFill>
              <a:schemeClr val="bg1"/>
            </a:solidFill>
            <a:effectLst>
              <a:outerShdw blurRad="38100" dist="38100" dir="2700000" algn="tl">
                <a:srgbClr val="000000">
                  <a:alpha val="43137"/>
                </a:srgbClr>
              </a:outerShdw>
            </a:effectLs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2221</TotalTime>
  <Words>1439</Words>
  <Application>Microsoft Office PowerPoint</Application>
  <PresentationFormat>On-screen Show (4:3)</PresentationFormat>
  <Paragraphs>94</Paragraphs>
  <Slides>37</Slides>
  <Notes>37</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37</vt:i4>
      </vt:variant>
    </vt:vector>
  </HeadingPairs>
  <TitlesOfParts>
    <vt:vector size="39" baseType="lpstr">
      <vt:lpstr>Arial</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Company>Grossmont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Gary Jacobson</dc:creator>
  <cp:lastModifiedBy>Gary Jacobson</cp:lastModifiedBy>
  <cp:revision>194</cp:revision>
  <dcterms:created xsi:type="dcterms:W3CDTF">2005-01-31T15:26:49Z</dcterms:created>
  <dcterms:modified xsi:type="dcterms:W3CDTF">2008-07-25T19:09:24Z</dcterms:modified>
</cp:coreProperties>
</file>